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72" r:id="rId3"/>
    <p:sldId id="274" r:id="rId4"/>
    <p:sldId id="275" r:id="rId5"/>
    <p:sldId id="276" r:id="rId6"/>
    <p:sldId id="277" r:id="rId7"/>
    <p:sldId id="279" r:id="rId8"/>
    <p:sldId id="280" r:id="rId9"/>
    <p:sldId id="278" r:id="rId10"/>
    <p:sldId id="281"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01" r:id="rId28"/>
    <p:sldId id="304" r:id="rId29"/>
    <p:sldId id="303" r:id="rId30"/>
    <p:sldId id="302" r:id="rId31"/>
    <p:sldId id="273" r:id="rId32"/>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péndice" id="{E35CCD6A-2288-476E-BC93-C75323AE1F32}">
          <p14:sldIdLst>
            <p14:sldId id="272"/>
            <p14:sldId id="274"/>
            <p14:sldId id="275"/>
            <p14:sldId id="276"/>
            <p14:sldId id="277"/>
            <p14:sldId id="279"/>
            <p14:sldId id="280"/>
            <p14:sldId id="278"/>
            <p14:sldId id="281"/>
            <p14:sldId id="283"/>
            <p14:sldId id="284"/>
            <p14:sldId id="285"/>
            <p14:sldId id="286"/>
            <p14:sldId id="287"/>
            <p14:sldId id="288"/>
            <p14:sldId id="289"/>
            <p14:sldId id="290"/>
            <p14:sldId id="291"/>
            <p14:sldId id="292"/>
            <p14:sldId id="293"/>
            <p14:sldId id="294"/>
            <p14:sldId id="295"/>
            <p14:sldId id="296"/>
            <p14:sldId id="297"/>
            <p14:sldId id="298"/>
            <p14:sldId id="301"/>
            <p14:sldId id="304"/>
            <p14:sldId id="303"/>
            <p14:sldId id="30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35" autoAdjust="0"/>
    <p:restoredTop sz="88187" autoAdjust="0"/>
  </p:normalViewPr>
  <p:slideViewPr>
    <p:cSldViewPr>
      <p:cViewPr>
        <p:scale>
          <a:sx n="67" d="100"/>
          <a:sy n="67" d="100"/>
        </p:scale>
        <p:origin x="-132" y="-21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53" d="100"/>
          <a:sy n="53" d="100"/>
        </p:scale>
        <p:origin x="-26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26"/>
  <c:chart>
    <c:title>
      <c:tx>
        <c:rich>
          <a:bodyPr/>
          <a:lstStyle/>
          <a:p>
            <a:pPr>
              <a:defRPr/>
            </a:pPr>
            <a:r>
              <a:rPr lang="es-ES" noProof="0" dirty="0" smtClean="0"/>
              <a:t>Áreas</a:t>
            </a:r>
            <a:r>
              <a:rPr lang="en-US" dirty="0" smtClean="0"/>
              <a:t> de </a:t>
            </a:r>
            <a:r>
              <a:rPr lang="es-ES" noProof="0" dirty="0" smtClean="0"/>
              <a:t>Trabajo</a:t>
            </a:r>
            <a:endParaRPr lang="es-ES" noProof="0" dirty="0"/>
          </a:p>
        </c:rich>
      </c:tx>
      <c:layout/>
    </c:title>
    <c:plotArea>
      <c:layout/>
      <c:doughnutChart>
        <c:varyColors val="1"/>
        <c:ser>
          <c:idx val="0"/>
          <c:order val="0"/>
          <c:tx>
            <c:strRef>
              <c:f>Hoja1!$B$1</c:f>
              <c:strCache>
                <c:ptCount val="1"/>
                <c:pt idx="0">
                  <c:v>Áreas</c:v>
                </c:pt>
              </c:strCache>
            </c:strRef>
          </c:tx>
          <c:cat>
            <c:strRef>
              <c:f>Hoja1!$A$2:$A$8</c:f>
              <c:strCache>
                <c:ptCount val="7"/>
                <c:pt idx="0">
                  <c:v>MARKETING</c:v>
                </c:pt>
                <c:pt idx="1">
                  <c:v>COMERCIAL</c:v>
                </c:pt>
                <c:pt idx="2">
                  <c:v>PRODUCCION</c:v>
                </c:pt>
                <c:pt idx="3">
                  <c:v>RRHH</c:v>
                </c:pt>
                <c:pt idx="4">
                  <c:v>COMPRAS</c:v>
                </c:pt>
                <c:pt idx="5">
                  <c:v>POSTVENTA</c:v>
                </c:pt>
                <c:pt idx="6">
                  <c:v>ADMINISTRA</c:v>
                </c:pt>
              </c:strCache>
            </c:strRef>
          </c:cat>
          <c:val>
            <c:numRef>
              <c:f>Hoja1!$B$2:$B$8</c:f>
              <c:numCache>
                <c:formatCode>General</c:formatCode>
                <c:ptCount val="7"/>
                <c:pt idx="0">
                  <c:v>2</c:v>
                </c:pt>
                <c:pt idx="1">
                  <c:v>2</c:v>
                </c:pt>
                <c:pt idx="2">
                  <c:v>2</c:v>
                </c:pt>
                <c:pt idx="3">
                  <c:v>2</c:v>
                </c:pt>
                <c:pt idx="4">
                  <c:v>2</c:v>
                </c:pt>
                <c:pt idx="5">
                  <c:v>2</c:v>
                </c:pt>
                <c:pt idx="6">
                  <c:v>2</c:v>
                </c:pt>
              </c:numCache>
            </c:numRef>
          </c:val>
        </c:ser>
        <c:dLbls/>
        <c:firstSliceAng val="0"/>
        <c:holeSize val="50"/>
      </c:doughnutChart>
    </c:plotArea>
    <c:legend>
      <c:legendPos val="r"/>
      <c:layout/>
      <c:txPr>
        <a:bodyPr/>
        <a:lstStyle/>
        <a:p>
          <a:pPr>
            <a:defRPr sz="1400"/>
          </a:pPr>
          <a:endParaRPr lang="es-ES"/>
        </a:p>
      </c:txPr>
    </c:legend>
    <c:plotVisOnly val="1"/>
    <c:dispBlanksAs val="zero"/>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F0A29-1A64-4732-A690-2443FB2DC456}" type="doc">
      <dgm:prSet loTypeId="urn:microsoft.com/office/officeart/2005/8/layout/venn1" loCatId="relationship" qsTypeId="urn:microsoft.com/office/officeart/2005/8/quickstyle/simple1" qsCatId="simple" csTypeId="urn:microsoft.com/office/officeart/2005/8/colors/colorful1#2" csCatId="colorful" phldr="1"/>
      <dgm:spPr/>
      <dgm:t>
        <a:bodyPr/>
        <a:lstStyle/>
        <a:p>
          <a:endParaRPr lang="es-ES"/>
        </a:p>
      </dgm:t>
    </dgm:pt>
    <dgm:pt modelId="{EEF0003A-1469-4497-916C-C6AA9698DAA2}">
      <dgm:prSet phldrT="[Texto]" custT="1"/>
      <dgm:spPr/>
      <dgm:t>
        <a:bodyPr/>
        <a:lstStyle/>
        <a:p>
          <a:pPr algn="ctr"/>
          <a:r>
            <a:rPr lang="es-ES" sz="1400" b="1" dirty="0" smtClean="0"/>
            <a:t>SOLUCIONES CENTRADAS</a:t>
          </a:r>
          <a:endParaRPr lang="es-ES" sz="1400" b="1" dirty="0"/>
        </a:p>
      </dgm:t>
    </dgm:pt>
    <dgm:pt modelId="{CC51D029-5F6E-4B63-8153-AD1ECF814738}" type="parTrans" cxnId="{6308F706-4D45-47FF-8CAB-95B68B77B8A7}">
      <dgm:prSet/>
      <dgm:spPr/>
      <dgm:t>
        <a:bodyPr/>
        <a:lstStyle/>
        <a:p>
          <a:endParaRPr lang="es-ES"/>
        </a:p>
      </dgm:t>
    </dgm:pt>
    <dgm:pt modelId="{188F5E4C-AEC9-48DB-9851-1851DF123492}" type="sibTrans" cxnId="{6308F706-4D45-47FF-8CAB-95B68B77B8A7}">
      <dgm:prSet/>
      <dgm:spPr/>
      <dgm:t>
        <a:bodyPr/>
        <a:lstStyle/>
        <a:p>
          <a:endParaRPr lang="es-ES"/>
        </a:p>
      </dgm:t>
    </dgm:pt>
    <dgm:pt modelId="{B9D26313-1A06-490C-90EB-6AF48DDB4030}">
      <dgm:prSet phldrT="[Texto]" custT="1"/>
      <dgm:spPr>
        <a:solidFill>
          <a:schemeClr val="bg1">
            <a:lumMod val="65000"/>
            <a:alpha val="50000"/>
          </a:schemeClr>
        </a:solidFill>
      </dgm:spPr>
      <dgm:t>
        <a:bodyPr/>
        <a:lstStyle/>
        <a:p>
          <a:pPr algn="ctr"/>
          <a:r>
            <a:rPr lang="es-ES" sz="1400" b="1" dirty="0" smtClean="0"/>
            <a:t>SOLUCIONES CONSTANTES</a:t>
          </a:r>
          <a:endParaRPr lang="es-ES" sz="1400" b="1" dirty="0"/>
        </a:p>
      </dgm:t>
    </dgm:pt>
    <dgm:pt modelId="{FB13777C-634E-410F-9B2D-5CB5C516AFA7}" type="parTrans" cxnId="{FEF7ED61-6427-47B6-94F7-079DB7678005}">
      <dgm:prSet/>
      <dgm:spPr/>
      <dgm:t>
        <a:bodyPr/>
        <a:lstStyle/>
        <a:p>
          <a:endParaRPr lang="es-ES"/>
        </a:p>
      </dgm:t>
    </dgm:pt>
    <dgm:pt modelId="{72DE0869-B6D7-472A-8A7A-5EEAD9510795}" type="sibTrans" cxnId="{FEF7ED61-6427-47B6-94F7-079DB7678005}">
      <dgm:prSet/>
      <dgm:spPr/>
      <dgm:t>
        <a:bodyPr/>
        <a:lstStyle/>
        <a:p>
          <a:endParaRPr lang="es-ES"/>
        </a:p>
      </dgm:t>
    </dgm:pt>
    <dgm:pt modelId="{D9B60CD7-2C01-49FB-81E9-BBC619AAD016}">
      <dgm:prSet phldrT="[Texto]" custT="1"/>
      <dgm:spPr>
        <a:solidFill>
          <a:schemeClr val="accent5">
            <a:lumMod val="75000"/>
            <a:alpha val="50000"/>
          </a:schemeClr>
        </a:solidFill>
      </dgm:spPr>
      <dgm:t>
        <a:bodyPr/>
        <a:lstStyle/>
        <a:p>
          <a:pPr algn="ctr"/>
          <a:r>
            <a:rPr lang="es-ES" sz="1400" b="1" dirty="0" smtClean="0"/>
            <a:t>SOLUCIONES RECIPROCAS</a:t>
          </a:r>
          <a:endParaRPr lang="es-ES" sz="1400" b="1" dirty="0"/>
        </a:p>
      </dgm:t>
    </dgm:pt>
    <dgm:pt modelId="{6F9FAB33-52DD-4990-BB26-8E7329636D3B}" type="parTrans" cxnId="{BBDECB2E-ABC2-4DF7-B04C-C800359599CF}">
      <dgm:prSet/>
      <dgm:spPr/>
      <dgm:t>
        <a:bodyPr/>
        <a:lstStyle/>
        <a:p>
          <a:endParaRPr lang="es-ES"/>
        </a:p>
      </dgm:t>
    </dgm:pt>
    <dgm:pt modelId="{9F2F1660-4077-45B0-AEF7-9A3A9B8000A5}" type="sibTrans" cxnId="{BBDECB2E-ABC2-4DF7-B04C-C800359599CF}">
      <dgm:prSet/>
      <dgm:spPr/>
      <dgm:t>
        <a:bodyPr/>
        <a:lstStyle/>
        <a:p>
          <a:endParaRPr lang="es-ES"/>
        </a:p>
      </dgm:t>
    </dgm:pt>
    <dgm:pt modelId="{33DF1C44-D596-47E5-A727-66BD70348B69}" type="pres">
      <dgm:prSet presAssocID="{76EF0A29-1A64-4732-A690-2443FB2DC456}" presName="compositeShape" presStyleCnt="0">
        <dgm:presLayoutVars>
          <dgm:chMax val="7"/>
          <dgm:dir/>
          <dgm:resizeHandles val="exact"/>
        </dgm:presLayoutVars>
      </dgm:prSet>
      <dgm:spPr/>
      <dgm:t>
        <a:bodyPr/>
        <a:lstStyle/>
        <a:p>
          <a:endParaRPr lang="es-ES"/>
        </a:p>
      </dgm:t>
    </dgm:pt>
    <dgm:pt modelId="{0949BD36-DF76-4572-ABEB-49BF7D310E57}" type="pres">
      <dgm:prSet presAssocID="{EEF0003A-1469-4497-916C-C6AA9698DAA2}" presName="circ1" presStyleLbl="vennNode1" presStyleIdx="0" presStyleCnt="3"/>
      <dgm:spPr/>
      <dgm:t>
        <a:bodyPr/>
        <a:lstStyle/>
        <a:p>
          <a:endParaRPr lang="es-ES"/>
        </a:p>
      </dgm:t>
    </dgm:pt>
    <dgm:pt modelId="{4BF4CDA1-0645-43D4-AC5A-976113E13C85}" type="pres">
      <dgm:prSet presAssocID="{EEF0003A-1469-4497-916C-C6AA9698DAA2}" presName="circ1Tx" presStyleLbl="revTx" presStyleIdx="0" presStyleCnt="0">
        <dgm:presLayoutVars>
          <dgm:chMax val="0"/>
          <dgm:chPref val="0"/>
          <dgm:bulletEnabled val="1"/>
        </dgm:presLayoutVars>
      </dgm:prSet>
      <dgm:spPr/>
      <dgm:t>
        <a:bodyPr/>
        <a:lstStyle/>
        <a:p>
          <a:endParaRPr lang="es-ES"/>
        </a:p>
      </dgm:t>
    </dgm:pt>
    <dgm:pt modelId="{9BC0F57F-54FC-4254-8936-666CF76A5721}" type="pres">
      <dgm:prSet presAssocID="{B9D26313-1A06-490C-90EB-6AF48DDB4030}" presName="circ2" presStyleLbl="vennNode1" presStyleIdx="1" presStyleCnt="3" custLinFactNeighborX="354" custLinFactNeighborY="275"/>
      <dgm:spPr/>
      <dgm:t>
        <a:bodyPr/>
        <a:lstStyle/>
        <a:p>
          <a:endParaRPr lang="es-ES"/>
        </a:p>
      </dgm:t>
    </dgm:pt>
    <dgm:pt modelId="{A314ED9A-5BA4-4EC8-9BA4-16380BA6E9DF}" type="pres">
      <dgm:prSet presAssocID="{B9D26313-1A06-490C-90EB-6AF48DDB4030}" presName="circ2Tx" presStyleLbl="revTx" presStyleIdx="0" presStyleCnt="0">
        <dgm:presLayoutVars>
          <dgm:chMax val="0"/>
          <dgm:chPref val="0"/>
          <dgm:bulletEnabled val="1"/>
        </dgm:presLayoutVars>
      </dgm:prSet>
      <dgm:spPr/>
      <dgm:t>
        <a:bodyPr/>
        <a:lstStyle/>
        <a:p>
          <a:endParaRPr lang="es-ES"/>
        </a:p>
      </dgm:t>
    </dgm:pt>
    <dgm:pt modelId="{02A7E753-7CF1-409C-95DF-DCC770C32EB2}" type="pres">
      <dgm:prSet presAssocID="{D9B60CD7-2C01-49FB-81E9-BBC619AAD016}" presName="circ3" presStyleLbl="vennNode1" presStyleIdx="2" presStyleCnt="3"/>
      <dgm:spPr/>
      <dgm:t>
        <a:bodyPr/>
        <a:lstStyle/>
        <a:p>
          <a:endParaRPr lang="es-ES"/>
        </a:p>
      </dgm:t>
    </dgm:pt>
    <dgm:pt modelId="{CF8B723F-830D-444B-9877-E7B298CC0587}" type="pres">
      <dgm:prSet presAssocID="{D9B60CD7-2C01-49FB-81E9-BBC619AAD016}" presName="circ3Tx" presStyleLbl="revTx" presStyleIdx="0" presStyleCnt="0">
        <dgm:presLayoutVars>
          <dgm:chMax val="0"/>
          <dgm:chPref val="0"/>
          <dgm:bulletEnabled val="1"/>
        </dgm:presLayoutVars>
      </dgm:prSet>
      <dgm:spPr/>
      <dgm:t>
        <a:bodyPr/>
        <a:lstStyle/>
        <a:p>
          <a:endParaRPr lang="es-ES"/>
        </a:p>
      </dgm:t>
    </dgm:pt>
  </dgm:ptLst>
  <dgm:cxnLst>
    <dgm:cxn modelId="{604A6E8B-2E50-4E12-8061-A1F7027B545E}" type="presOf" srcId="{B9D26313-1A06-490C-90EB-6AF48DDB4030}" destId="{A314ED9A-5BA4-4EC8-9BA4-16380BA6E9DF}" srcOrd="1" destOrd="0" presId="urn:microsoft.com/office/officeart/2005/8/layout/venn1"/>
    <dgm:cxn modelId="{CDB907D1-0A56-4D63-A1EC-B1C2B48C8D3F}" type="presOf" srcId="{B9D26313-1A06-490C-90EB-6AF48DDB4030}" destId="{9BC0F57F-54FC-4254-8936-666CF76A5721}" srcOrd="0" destOrd="0" presId="urn:microsoft.com/office/officeart/2005/8/layout/venn1"/>
    <dgm:cxn modelId="{A122A561-B99C-4BFF-91BC-47272F9136B1}" type="presOf" srcId="{EEF0003A-1469-4497-916C-C6AA9698DAA2}" destId="{4BF4CDA1-0645-43D4-AC5A-976113E13C85}" srcOrd="1" destOrd="0" presId="urn:microsoft.com/office/officeart/2005/8/layout/venn1"/>
    <dgm:cxn modelId="{9651CFEC-1DE6-4DDA-9070-BFB195F70F2C}" type="presOf" srcId="{76EF0A29-1A64-4732-A690-2443FB2DC456}" destId="{33DF1C44-D596-47E5-A727-66BD70348B69}" srcOrd="0" destOrd="0" presId="urn:microsoft.com/office/officeart/2005/8/layout/venn1"/>
    <dgm:cxn modelId="{6B2755A5-B890-4608-8054-1F0B2FEC5C1F}" type="presOf" srcId="{EEF0003A-1469-4497-916C-C6AA9698DAA2}" destId="{0949BD36-DF76-4572-ABEB-49BF7D310E57}" srcOrd="0" destOrd="0" presId="urn:microsoft.com/office/officeart/2005/8/layout/venn1"/>
    <dgm:cxn modelId="{AE304F06-401A-4FD9-8FDD-B0DCB2BC01B5}" type="presOf" srcId="{D9B60CD7-2C01-49FB-81E9-BBC619AAD016}" destId="{CF8B723F-830D-444B-9877-E7B298CC0587}" srcOrd="1" destOrd="0" presId="urn:microsoft.com/office/officeart/2005/8/layout/venn1"/>
    <dgm:cxn modelId="{6308F706-4D45-47FF-8CAB-95B68B77B8A7}" srcId="{76EF0A29-1A64-4732-A690-2443FB2DC456}" destId="{EEF0003A-1469-4497-916C-C6AA9698DAA2}" srcOrd="0" destOrd="0" parTransId="{CC51D029-5F6E-4B63-8153-AD1ECF814738}" sibTransId="{188F5E4C-AEC9-48DB-9851-1851DF123492}"/>
    <dgm:cxn modelId="{BBDECB2E-ABC2-4DF7-B04C-C800359599CF}" srcId="{76EF0A29-1A64-4732-A690-2443FB2DC456}" destId="{D9B60CD7-2C01-49FB-81E9-BBC619AAD016}" srcOrd="2" destOrd="0" parTransId="{6F9FAB33-52DD-4990-BB26-8E7329636D3B}" sibTransId="{9F2F1660-4077-45B0-AEF7-9A3A9B8000A5}"/>
    <dgm:cxn modelId="{FEF7ED61-6427-47B6-94F7-079DB7678005}" srcId="{76EF0A29-1A64-4732-A690-2443FB2DC456}" destId="{B9D26313-1A06-490C-90EB-6AF48DDB4030}" srcOrd="1" destOrd="0" parTransId="{FB13777C-634E-410F-9B2D-5CB5C516AFA7}" sibTransId="{72DE0869-B6D7-472A-8A7A-5EEAD9510795}"/>
    <dgm:cxn modelId="{E625D6C5-8EDD-45E5-8C79-EA1F04F8CC41}" type="presOf" srcId="{D9B60CD7-2C01-49FB-81E9-BBC619AAD016}" destId="{02A7E753-7CF1-409C-95DF-DCC770C32EB2}" srcOrd="0" destOrd="0" presId="urn:microsoft.com/office/officeart/2005/8/layout/venn1"/>
    <dgm:cxn modelId="{2722C69F-6A90-492A-9B50-18FBABFBEC11}" type="presParOf" srcId="{33DF1C44-D596-47E5-A727-66BD70348B69}" destId="{0949BD36-DF76-4572-ABEB-49BF7D310E57}" srcOrd="0" destOrd="0" presId="urn:microsoft.com/office/officeart/2005/8/layout/venn1"/>
    <dgm:cxn modelId="{91202C6D-020B-43E4-87CA-9BC3119AB94B}" type="presParOf" srcId="{33DF1C44-D596-47E5-A727-66BD70348B69}" destId="{4BF4CDA1-0645-43D4-AC5A-976113E13C85}" srcOrd="1" destOrd="0" presId="urn:microsoft.com/office/officeart/2005/8/layout/venn1"/>
    <dgm:cxn modelId="{50EECBDC-0F54-4ABE-B78A-7EBD8F07BDF3}" type="presParOf" srcId="{33DF1C44-D596-47E5-A727-66BD70348B69}" destId="{9BC0F57F-54FC-4254-8936-666CF76A5721}" srcOrd="2" destOrd="0" presId="urn:microsoft.com/office/officeart/2005/8/layout/venn1"/>
    <dgm:cxn modelId="{933B6A24-F89F-4CCE-BF37-EE8845624C56}" type="presParOf" srcId="{33DF1C44-D596-47E5-A727-66BD70348B69}" destId="{A314ED9A-5BA4-4EC8-9BA4-16380BA6E9DF}" srcOrd="3" destOrd="0" presId="urn:microsoft.com/office/officeart/2005/8/layout/venn1"/>
    <dgm:cxn modelId="{4093FB83-C397-483A-8A0E-94FD13EEF072}" type="presParOf" srcId="{33DF1C44-D596-47E5-A727-66BD70348B69}" destId="{02A7E753-7CF1-409C-95DF-DCC770C32EB2}" srcOrd="4" destOrd="0" presId="urn:microsoft.com/office/officeart/2005/8/layout/venn1"/>
    <dgm:cxn modelId="{1E1A7EC2-E1A5-43E1-BF15-1C74AB6450F8}" type="presParOf" srcId="{33DF1C44-D596-47E5-A727-66BD70348B69}" destId="{CF8B723F-830D-444B-9877-E7B298CC0587}"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F7544-79D2-4D89-90E5-964B01D4F534}" type="doc">
      <dgm:prSet loTypeId="urn:microsoft.com/office/officeart/2005/8/layout/chevron1" loCatId="process" qsTypeId="urn:microsoft.com/office/officeart/2005/8/quickstyle/simple1" qsCatId="simple" csTypeId="urn:microsoft.com/office/officeart/2005/8/colors/colorful1#1" csCatId="colorful" phldr="1"/>
      <dgm:spPr/>
    </dgm:pt>
    <dgm:pt modelId="{DC1BF3CD-A39F-4CB8-8BB2-89997BF947CD}">
      <dgm:prSet phldrT="[Texto]"/>
      <dgm:spPr/>
      <dgm:t>
        <a:bodyPr/>
        <a:lstStyle/>
        <a:p>
          <a:r>
            <a:rPr lang="es-ES"/>
            <a:t>DPTO COMERCIAL</a:t>
          </a:r>
        </a:p>
      </dgm:t>
    </dgm:pt>
    <dgm:pt modelId="{E0A5E042-79CF-4D14-B8D0-6CADC473EBCF}" type="parTrans" cxnId="{534067B1-FABA-4782-B7EC-6D03439FA834}">
      <dgm:prSet/>
      <dgm:spPr/>
      <dgm:t>
        <a:bodyPr/>
        <a:lstStyle/>
        <a:p>
          <a:endParaRPr lang="es-ES"/>
        </a:p>
      </dgm:t>
    </dgm:pt>
    <dgm:pt modelId="{CB45AEFE-3EF3-4768-8705-5EBF85830F48}" type="sibTrans" cxnId="{534067B1-FABA-4782-B7EC-6D03439FA834}">
      <dgm:prSet/>
      <dgm:spPr/>
      <dgm:t>
        <a:bodyPr/>
        <a:lstStyle/>
        <a:p>
          <a:endParaRPr lang="es-ES"/>
        </a:p>
      </dgm:t>
    </dgm:pt>
    <dgm:pt modelId="{76CC6669-703C-4DD4-B040-048CB1CC878D}">
      <dgm:prSet phldrT="[Texto]"/>
      <dgm:spPr/>
      <dgm:t>
        <a:bodyPr/>
        <a:lstStyle/>
        <a:p>
          <a:r>
            <a:rPr lang="es-ES"/>
            <a:t>DPTO PRODUCCION (*)</a:t>
          </a:r>
        </a:p>
      </dgm:t>
    </dgm:pt>
    <dgm:pt modelId="{21AA7D7E-3E87-461B-8A8A-79938205C375}" type="parTrans" cxnId="{263CB002-788A-4834-8236-20E0323E0A74}">
      <dgm:prSet/>
      <dgm:spPr/>
      <dgm:t>
        <a:bodyPr/>
        <a:lstStyle/>
        <a:p>
          <a:endParaRPr lang="es-ES"/>
        </a:p>
      </dgm:t>
    </dgm:pt>
    <dgm:pt modelId="{BA09E861-DA9E-4F36-8EA5-8D8527BFD568}" type="sibTrans" cxnId="{263CB002-788A-4834-8236-20E0323E0A74}">
      <dgm:prSet/>
      <dgm:spPr/>
      <dgm:t>
        <a:bodyPr/>
        <a:lstStyle/>
        <a:p>
          <a:endParaRPr lang="es-ES"/>
        </a:p>
      </dgm:t>
    </dgm:pt>
    <dgm:pt modelId="{99B70769-2E00-415F-872F-4A52362E549B}">
      <dgm:prSet phldrT="[Texto]"/>
      <dgm:spPr/>
      <dgm:t>
        <a:bodyPr/>
        <a:lstStyle/>
        <a:p>
          <a:r>
            <a:rPr lang="es-ES" b="1" dirty="0">
              <a:solidFill>
                <a:srgbClr val="92D050"/>
              </a:solidFill>
            </a:rPr>
            <a:t>(*)+SINIESTROS</a:t>
          </a:r>
        </a:p>
      </dgm:t>
    </dgm:pt>
    <dgm:pt modelId="{A45F3A97-39F1-43F8-9976-D9A88B99C44D}" type="parTrans" cxnId="{805976B7-CC6E-4066-A013-467AD102D4E2}">
      <dgm:prSet/>
      <dgm:spPr/>
      <dgm:t>
        <a:bodyPr/>
        <a:lstStyle/>
        <a:p>
          <a:endParaRPr lang="es-ES"/>
        </a:p>
      </dgm:t>
    </dgm:pt>
    <dgm:pt modelId="{9D6B5464-3C40-4DC5-AF2E-79BDFE560890}" type="sibTrans" cxnId="{805976B7-CC6E-4066-A013-467AD102D4E2}">
      <dgm:prSet/>
      <dgm:spPr/>
      <dgm:t>
        <a:bodyPr/>
        <a:lstStyle/>
        <a:p>
          <a:endParaRPr lang="es-ES"/>
        </a:p>
      </dgm:t>
    </dgm:pt>
    <dgm:pt modelId="{99071083-FF21-4362-ACC0-AE103E1AE583}">
      <dgm:prSet phldrT="[Texto]"/>
      <dgm:spPr/>
      <dgm:t>
        <a:bodyPr/>
        <a:lstStyle/>
        <a:p>
          <a:r>
            <a:rPr lang="es-ES"/>
            <a:t>DPTO POSTVENTA</a:t>
          </a:r>
        </a:p>
      </dgm:t>
    </dgm:pt>
    <dgm:pt modelId="{59799F85-B068-4523-A4F6-D9AF305A880E}" type="parTrans" cxnId="{FC8C1CA2-CCF3-49C6-B884-D2C3FCDA99F2}">
      <dgm:prSet/>
      <dgm:spPr/>
      <dgm:t>
        <a:bodyPr/>
        <a:lstStyle/>
        <a:p>
          <a:endParaRPr lang="es-ES"/>
        </a:p>
      </dgm:t>
    </dgm:pt>
    <dgm:pt modelId="{049058EA-F3C4-46B3-96C5-DFA990BA846E}" type="sibTrans" cxnId="{FC8C1CA2-CCF3-49C6-B884-D2C3FCDA99F2}">
      <dgm:prSet/>
      <dgm:spPr/>
      <dgm:t>
        <a:bodyPr/>
        <a:lstStyle/>
        <a:p>
          <a:endParaRPr lang="es-ES"/>
        </a:p>
      </dgm:t>
    </dgm:pt>
    <dgm:pt modelId="{75ED5F52-3B0D-4469-8CA0-CFEA9E00882D}" type="pres">
      <dgm:prSet presAssocID="{9CFF7544-79D2-4D89-90E5-964B01D4F534}" presName="Name0" presStyleCnt="0">
        <dgm:presLayoutVars>
          <dgm:dir/>
          <dgm:animLvl val="lvl"/>
          <dgm:resizeHandles val="exact"/>
        </dgm:presLayoutVars>
      </dgm:prSet>
      <dgm:spPr/>
    </dgm:pt>
    <dgm:pt modelId="{530B7461-A687-4037-B228-487A9746BEBF}" type="pres">
      <dgm:prSet presAssocID="{DC1BF3CD-A39F-4CB8-8BB2-89997BF947CD}" presName="composite" presStyleCnt="0"/>
      <dgm:spPr/>
    </dgm:pt>
    <dgm:pt modelId="{0E3E8528-B458-48A5-BC44-E51F32CA1653}" type="pres">
      <dgm:prSet presAssocID="{DC1BF3CD-A39F-4CB8-8BB2-89997BF947CD}" presName="parTx" presStyleLbl="node1" presStyleIdx="0" presStyleCnt="3">
        <dgm:presLayoutVars>
          <dgm:chMax val="0"/>
          <dgm:chPref val="0"/>
          <dgm:bulletEnabled val="1"/>
        </dgm:presLayoutVars>
      </dgm:prSet>
      <dgm:spPr/>
      <dgm:t>
        <a:bodyPr/>
        <a:lstStyle/>
        <a:p>
          <a:endParaRPr lang="es-ES"/>
        </a:p>
      </dgm:t>
    </dgm:pt>
    <dgm:pt modelId="{2D0B7DB7-B5DA-4323-97D0-A91531F7FAF2}" type="pres">
      <dgm:prSet presAssocID="{DC1BF3CD-A39F-4CB8-8BB2-89997BF947CD}" presName="desTx" presStyleLbl="revTx" presStyleIdx="0" presStyleCnt="1">
        <dgm:presLayoutVars>
          <dgm:bulletEnabled val="1"/>
        </dgm:presLayoutVars>
      </dgm:prSet>
      <dgm:spPr/>
      <dgm:t>
        <a:bodyPr/>
        <a:lstStyle/>
        <a:p>
          <a:endParaRPr lang="es-ES"/>
        </a:p>
      </dgm:t>
    </dgm:pt>
    <dgm:pt modelId="{9AD873EC-D3BE-4BEC-860D-7BA7A6493666}" type="pres">
      <dgm:prSet presAssocID="{CB45AEFE-3EF3-4768-8705-5EBF85830F48}" presName="space" presStyleCnt="0"/>
      <dgm:spPr/>
    </dgm:pt>
    <dgm:pt modelId="{EE98F9AD-A132-44B2-BE87-20EF5DFADC47}" type="pres">
      <dgm:prSet presAssocID="{76CC6669-703C-4DD4-B040-048CB1CC878D}" presName="composite" presStyleCnt="0"/>
      <dgm:spPr/>
    </dgm:pt>
    <dgm:pt modelId="{3F05575C-5525-4ADE-B70C-157FCE209774}" type="pres">
      <dgm:prSet presAssocID="{76CC6669-703C-4DD4-B040-048CB1CC878D}" presName="parTx" presStyleLbl="node1" presStyleIdx="1" presStyleCnt="3" custLinFactNeighborX="-1864" custLinFactNeighborY="1290">
        <dgm:presLayoutVars>
          <dgm:chMax val="0"/>
          <dgm:chPref val="0"/>
          <dgm:bulletEnabled val="1"/>
        </dgm:presLayoutVars>
      </dgm:prSet>
      <dgm:spPr/>
      <dgm:t>
        <a:bodyPr/>
        <a:lstStyle/>
        <a:p>
          <a:endParaRPr lang="es-ES"/>
        </a:p>
      </dgm:t>
    </dgm:pt>
    <dgm:pt modelId="{8B45BDA2-5460-486B-AEE3-D6C5972D291F}" type="pres">
      <dgm:prSet presAssocID="{76CC6669-703C-4DD4-B040-048CB1CC878D}" presName="desTx" presStyleLbl="revTx" presStyleIdx="0" presStyleCnt="1" custLinFactNeighborX="4659" custLinFactNeighborY="-3869">
        <dgm:presLayoutVars>
          <dgm:bulletEnabled val="1"/>
        </dgm:presLayoutVars>
      </dgm:prSet>
      <dgm:spPr/>
      <dgm:t>
        <a:bodyPr/>
        <a:lstStyle/>
        <a:p>
          <a:endParaRPr lang="es-ES"/>
        </a:p>
      </dgm:t>
    </dgm:pt>
    <dgm:pt modelId="{3688E5F0-69BE-4699-888F-692D6BA5CEDA}" type="pres">
      <dgm:prSet presAssocID="{BA09E861-DA9E-4F36-8EA5-8D8527BFD568}" presName="space" presStyleCnt="0"/>
      <dgm:spPr/>
    </dgm:pt>
    <dgm:pt modelId="{E41CAD43-FD31-4A29-939B-75180EE31089}" type="pres">
      <dgm:prSet presAssocID="{99071083-FF21-4362-ACC0-AE103E1AE583}" presName="composite" presStyleCnt="0"/>
      <dgm:spPr/>
    </dgm:pt>
    <dgm:pt modelId="{76DBE054-E99E-44EA-BA32-4772EDA48618}" type="pres">
      <dgm:prSet presAssocID="{99071083-FF21-4362-ACC0-AE103E1AE583}" presName="parTx" presStyleLbl="node1" presStyleIdx="2" presStyleCnt="3">
        <dgm:presLayoutVars>
          <dgm:chMax val="0"/>
          <dgm:chPref val="0"/>
          <dgm:bulletEnabled val="1"/>
        </dgm:presLayoutVars>
      </dgm:prSet>
      <dgm:spPr/>
      <dgm:t>
        <a:bodyPr/>
        <a:lstStyle/>
        <a:p>
          <a:endParaRPr lang="es-ES"/>
        </a:p>
      </dgm:t>
    </dgm:pt>
    <dgm:pt modelId="{6CC5A338-4C5C-4E2A-BEDA-CD85A83BC2DE}" type="pres">
      <dgm:prSet presAssocID="{99071083-FF21-4362-ACC0-AE103E1AE583}" presName="desTx" presStyleLbl="revTx" presStyleIdx="0" presStyleCnt="1">
        <dgm:presLayoutVars>
          <dgm:bulletEnabled val="1"/>
        </dgm:presLayoutVars>
      </dgm:prSet>
      <dgm:spPr/>
    </dgm:pt>
  </dgm:ptLst>
  <dgm:cxnLst>
    <dgm:cxn modelId="{C9AB1144-9A11-4F3E-BAA2-AC2CAB6605CE}" type="presOf" srcId="{99071083-FF21-4362-ACC0-AE103E1AE583}" destId="{76DBE054-E99E-44EA-BA32-4772EDA48618}" srcOrd="0" destOrd="0" presId="urn:microsoft.com/office/officeart/2005/8/layout/chevron1"/>
    <dgm:cxn modelId="{3FDC6ABC-9441-4A07-A1CB-ECDACF159D22}" type="presOf" srcId="{99B70769-2E00-415F-872F-4A52362E549B}" destId="{8B45BDA2-5460-486B-AEE3-D6C5972D291F}" srcOrd="0" destOrd="0" presId="urn:microsoft.com/office/officeart/2005/8/layout/chevron1"/>
    <dgm:cxn modelId="{DE1BCADD-8E95-42A5-B2D2-496E52E4758A}" type="presOf" srcId="{DC1BF3CD-A39F-4CB8-8BB2-89997BF947CD}" destId="{0E3E8528-B458-48A5-BC44-E51F32CA1653}" srcOrd="0" destOrd="0" presId="urn:microsoft.com/office/officeart/2005/8/layout/chevron1"/>
    <dgm:cxn modelId="{263CB002-788A-4834-8236-20E0323E0A74}" srcId="{9CFF7544-79D2-4D89-90E5-964B01D4F534}" destId="{76CC6669-703C-4DD4-B040-048CB1CC878D}" srcOrd="1" destOrd="0" parTransId="{21AA7D7E-3E87-461B-8A8A-79938205C375}" sibTransId="{BA09E861-DA9E-4F36-8EA5-8D8527BFD568}"/>
    <dgm:cxn modelId="{FC8C1CA2-CCF3-49C6-B884-D2C3FCDA99F2}" srcId="{9CFF7544-79D2-4D89-90E5-964B01D4F534}" destId="{99071083-FF21-4362-ACC0-AE103E1AE583}" srcOrd="2" destOrd="0" parTransId="{59799F85-B068-4523-A4F6-D9AF305A880E}" sibTransId="{049058EA-F3C4-46B3-96C5-DFA990BA846E}"/>
    <dgm:cxn modelId="{0EF71F90-1814-45A6-B60C-B7232673A118}" type="presOf" srcId="{76CC6669-703C-4DD4-B040-048CB1CC878D}" destId="{3F05575C-5525-4ADE-B70C-157FCE209774}" srcOrd="0" destOrd="0" presId="urn:microsoft.com/office/officeart/2005/8/layout/chevron1"/>
    <dgm:cxn modelId="{805976B7-CC6E-4066-A013-467AD102D4E2}" srcId="{76CC6669-703C-4DD4-B040-048CB1CC878D}" destId="{99B70769-2E00-415F-872F-4A52362E549B}" srcOrd="0" destOrd="0" parTransId="{A45F3A97-39F1-43F8-9976-D9A88B99C44D}" sibTransId="{9D6B5464-3C40-4DC5-AF2E-79BDFE560890}"/>
    <dgm:cxn modelId="{534067B1-FABA-4782-B7EC-6D03439FA834}" srcId="{9CFF7544-79D2-4D89-90E5-964B01D4F534}" destId="{DC1BF3CD-A39F-4CB8-8BB2-89997BF947CD}" srcOrd="0" destOrd="0" parTransId="{E0A5E042-79CF-4D14-B8D0-6CADC473EBCF}" sibTransId="{CB45AEFE-3EF3-4768-8705-5EBF85830F48}"/>
    <dgm:cxn modelId="{4C8E6236-4667-4485-9170-A81113C02033}" type="presOf" srcId="{9CFF7544-79D2-4D89-90E5-964B01D4F534}" destId="{75ED5F52-3B0D-4469-8CA0-CFEA9E00882D}" srcOrd="0" destOrd="0" presId="urn:microsoft.com/office/officeart/2005/8/layout/chevron1"/>
    <dgm:cxn modelId="{478FCC3D-2A90-4577-BA27-606FABFDD057}" type="presParOf" srcId="{75ED5F52-3B0D-4469-8CA0-CFEA9E00882D}" destId="{530B7461-A687-4037-B228-487A9746BEBF}" srcOrd="0" destOrd="0" presId="urn:microsoft.com/office/officeart/2005/8/layout/chevron1"/>
    <dgm:cxn modelId="{6A66ACE5-BC89-4A8F-855A-95CAAC60D57C}" type="presParOf" srcId="{530B7461-A687-4037-B228-487A9746BEBF}" destId="{0E3E8528-B458-48A5-BC44-E51F32CA1653}" srcOrd="0" destOrd="0" presId="urn:microsoft.com/office/officeart/2005/8/layout/chevron1"/>
    <dgm:cxn modelId="{CF2D4B65-FBB5-494B-AC2B-3F2A274CF062}" type="presParOf" srcId="{530B7461-A687-4037-B228-487A9746BEBF}" destId="{2D0B7DB7-B5DA-4323-97D0-A91531F7FAF2}" srcOrd="1" destOrd="0" presId="urn:microsoft.com/office/officeart/2005/8/layout/chevron1"/>
    <dgm:cxn modelId="{32E11B9A-2720-4069-95F9-B2FB1888367B}" type="presParOf" srcId="{75ED5F52-3B0D-4469-8CA0-CFEA9E00882D}" destId="{9AD873EC-D3BE-4BEC-860D-7BA7A6493666}" srcOrd="1" destOrd="0" presId="urn:microsoft.com/office/officeart/2005/8/layout/chevron1"/>
    <dgm:cxn modelId="{8CDAC1AD-D863-450D-A223-A3326EEBB7E2}" type="presParOf" srcId="{75ED5F52-3B0D-4469-8CA0-CFEA9E00882D}" destId="{EE98F9AD-A132-44B2-BE87-20EF5DFADC47}" srcOrd="2" destOrd="0" presId="urn:microsoft.com/office/officeart/2005/8/layout/chevron1"/>
    <dgm:cxn modelId="{FA14B0B8-1E2D-46FF-9445-B1D3CF2F9523}" type="presParOf" srcId="{EE98F9AD-A132-44B2-BE87-20EF5DFADC47}" destId="{3F05575C-5525-4ADE-B70C-157FCE209774}" srcOrd="0" destOrd="0" presId="urn:microsoft.com/office/officeart/2005/8/layout/chevron1"/>
    <dgm:cxn modelId="{004781E0-61E4-4C79-928F-3F7060C7CAEB}" type="presParOf" srcId="{EE98F9AD-A132-44B2-BE87-20EF5DFADC47}" destId="{8B45BDA2-5460-486B-AEE3-D6C5972D291F}" srcOrd="1" destOrd="0" presId="urn:microsoft.com/office/officeart/2005/8/layout/chevron1"/>
    <dgm:cxn modelId="{50A10035-830F-4E10-B710-A3BFA2AF087F}" type="presParOf" srcId="{75ED5F52-3B0D-4469-8CA0-CFEA9E00882D}" destId="{3688E5F0-69BE-4699-888F-692D6BA5CEDA}" srcOrd="3" destOrd="0" presId="urn:microsoft.com/office/officeart/2005/8/layout/chevron1"/>
    <dgm:cxn modelId="{DC9C9C27-B947-4B66-AE8D-FE5F15D0C6E9}" type="presParOf" srcId="{75ED5F52-3B0D-4469-8CA0-CFEA9E00882D}" destId="{E41CAD43-FD31-4A29-939B-75180EE31089}" srcOrd="4" destOrd="0" presId="urn:microsoft.com/office/officeart/2005/8/layout/chevron1"/>
    <dgm:cxn modelId="{EE174244-A0B7-4F17-A9E0-C658AD116F36}" type="presParOf" srcId="{E41CAD43-FD31-4A29-939B-75180EE31089}" destId="{76DBE054-E99E-44EA-BA32-4772EDA48618}" srcOrd="0" destOrd="0" presId="urn:microsoft.com/office/officeart/2005/8/layout/chevron1"/>
    <dgm:cxn modelId="{50786A60-E46C-4AD4-AFB1-156ACD61042A}" type="presParOf" srcId="{E41CAD43-FD31-4A29-939B-75180EE31089}" destId="{6CC5A338-4C5C-4E2A-BEDA-CD85A83BC2DE}"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9BD36-DF76-4572-ABEB-49BF7D310E57}">
      <dsp:nvSpPr>
        <dsp:cNvPr id="0" name=""/>
        <dsp:cNvSpPr/>
      </dsp:nvSpPr>
      <dsp:spPr>
        <a:xfrm>
          <a:off x="786936" y="422748"/>
          <a:ext cx="2180886" cy="2180886"/>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b="1" kern="1200" dirty="0" smtClean="0"/>
            <a:t>SOLUCIONES CENTRADAS</a:t>
          </a:r>
          <a:endParaRPr lang="es-ES" sz="1400" b="1" kern="1200" dirty="0"/>
        </a:p>
      </dsp:txBody>
      <dsp:txXfrm>
        <a:off x="1077721" y="804403"/>
        <a:ext cx="1599316" cy="981399"/>
      </dsp:txXfrm>
    </dsp:sp>
    <dsp:sp modelId="{9BC0F57F-54FC-4254-8936-666CF76A5721}">
      <dsp:nvSpPr>
        <dsp:cNvPr id="0" name=""/>
        <dsp:cNvSpPr/>
      </dsp:nvSpPr>
      <dsp:spPr>
        <a:xfrm>
          <a:off x="1573873" y="1791799"/>
          <a:ext cx="2180886" cy="2180886"/>
        </a:xfrm>
        <a:prstGeom prst="ellipse">
          <a:avLst/>
        </a:prstGeom>
        <a:solidFill>
          <a:schemeClr val="bg1">
            <a:lumMod val="6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b="1" kern="1200" dirty="0" smtClean="0"/>
            <a:t>SOLUCIONES CONSTANTES</a:t>
          </a:r>
          <a:endParaRPr lang="es-ES" sz="1400" b="1" kern="1200" dirty="0"/>
        </a:p>
      </dsp:txBody>
      <dsp:txXfrm>
        <a:off x="2240861" y="2355195"/>
        <a:ext cx="1308532" cy="1199487"/>
      </dsp:txXfrm>
    </dsp:sp>
    <dsp:sp modelId="{02A7E753-7CF1-409C-95DF-DCC770C32EB2}">
      <dsp:nvSpPr>
        <dsp:cNvPr id="0" name=""/>
        <dsp:cNvSpPr/>
      </dsp:nvSpPr>
      <dsp:spPr>
        <a:xfrm>
          <a:off x="0" y="1785802"/>
          <a:ext cx="2180886" cy="2180886"/>
        </a:xfrm>
        <a:prstGeom prst="ellipse">
          <a:avLst/>
        </a:prstGeom>
        <a:solidFill>
          <a:schemeClr val="accent5">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b="1" kern="1200" dirty="0" smtClean="0"/>
            <a:t>SOLUCIONES RECIPROCAS</a:t>
          </a:r>
          <a:endParaRPr lang="es-ES" sz="1400" b="1" kern="1200" dirty="0"/>
        </a:p>
      </dsp:txBody>
      <dsp:txXfrm>
        <a:off x="205366" y="2349197"/>
        <a:ext cx="1308532" cy="1199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8528-B458-48A5-BC44-E51F32CA1653}">
      <dsp:nvSpPr>
        <dsp:cNvPr id="0" name=""/>
        <dsp:cNvSpPr/>
      </dsp:nvSpPr>
      <dsp:spPr>
        <a:xfrm>
          <a:off x="1105" y="607620"/>
          <a:ext cx="1943276" cy="64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a:t>DPTO COMERCIAL</a:t>
          </a:r>
        </a:p>
      </dsp:txBody>
      <dsp:txXfrm>
        <a:off x="325105" y="607620"/>
        <a:ext cx="1295276" cy="648000"/>
      </dsp:txXfrm>
    </dsp:sp>
    <dsp:sp modelId="{3F05575C-5525-4ADE-B70C-157FCE209774}">
      <dsp:nvSpPr>
        <dsp:cNvPr id="0" name=""/>
        <dsp:cNvSpPr/>
      </dsp:nvSpPr>
      <dsp:spPr>
        <a:xfrm>
          <a:off x="1692159" y="615979"/>
          <a:ext cx="1943276" cy="648000"/>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a:t>DPTO PRODUCCION (*)</a:t>
          </a:r>
        </a:p>
      </dsp:txBody>
      <dsp:txXfrm>
        <a:off x="2016159" y="615979"/>
        <a:ext cx="1295276" cy="648000"/>
      </dsp:txXfrm>
    </dsp:sp>
    <dsp:sp modelId="{8B45BDA2-5460-486B-AEE3-D6C5972D291F}">
      <dsp:nvSpPr>
        <dsp:cNvPr id="0" name=""/>
        <dsp:cNvSpPr/>
      </dsp:nvSpPr>
      <dsp:spPr>
        <a:xfrm>
          <a:off x="1800811" y="1328262"/>
          <a:ext cx="1554620"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ES" sz="1200" b="1" kern="1200" dirty="0">
              <a:solidFill>
                <a:srgbClr val="92D050"/>
              </a:solidFill>
            </a:rPr>
            <a:t>(*)+SINIESTROS</a:t>
          </a:r>
        </a:p>
      </dsp:txBody>
      <dsp:txXfrm>
        <a:off x="1800811" y="1328262"/>
        <a:ext cx="1554620" cy="216000"/>
      </dsp:txXfrm>
    </dsp:sp>
    <dsp:sp modelId="{76DBE054-E99E-44EA-BA32-4772EDA48618}">
      <dsp:nvSpPr>
        <dsp:cNvPr id="0" name=""/>
        <dsp:cNvSpPr/>
      </dsp:nvSpPr>
      <dsp:spPr>
        <a:xfrm>
          <a:off x="3455658" y="607620"/>
          <a:ext cx="1943276" cy="648000"/>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a:t>DPTO POSTVENTA</a:t>
          </a:r>
        </a:p>
      </dsp:txBody>
      <dsp:txXfrm>
        <a:off x="3779658" y="607620"/>
        <a:ext cx="1295276"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7EDBDC-4A31-42BC-81D0-151E1F66C140}" type="datetimeFigureOut">
              <a:rPr lang="es-ES" smtClean="0"/>
              <a:pPr/>
              <a:t>20/09/2011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E6EE26-AB49-4F05-9418-DBC135D72668}" type="slidenum">
              <a:rPr lang="es-ES" smtClean="0"/>
              <a:pPr/>
              <a:t>‹Nº›</a:t>
            </a:fld>
            <a:endParaRPr lang="es-ES"/>
          </a:p>
        </p:txBody>
      </p:sp>
    </p:spTree>
    <p:extLst>
      <p:ext uri="{BB962C8B-B14F-4D97-AF65-F5344CB8AC3E}">
        <p14:creationId xmlns:p14="http://schemas.microsoft.com/office/powerpoint/2010/main" xmlns="" val="1097654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724506C0-3FFE-45A5-803D-9F4FC5464A70}" type="datetimeFigureOut">
              <a:rPr/>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F8646707-6BBD-41A9-B4DF-0C76A73A2D2A}" type="slidenum">
              <a:rPr/>
              <a:pPr/>
              <a:t>‹Nº›</a:t>
            </a:fld>
            <a:endParaRPr lang="es-ES"/>
          </a:p>
        </p:txBody>
      </p:sp>
    </p:spTree>
    <p:extLst>
      <p:ext uri="{BB962C8B-B14F-4D97-AF65-F5344CB8AC3E}">
        <p14:creationId xmlns:p14="http://schemas.microsoft.com/office/powerpoint/2010/main" xmlns="" val="22334530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646707-6BBD-41A9-B4DF-0C76A73A2D2A}" type="slidenum">
              <a:rPr lang="es-ES" smtClean="0"/>
              <a:pPr/>
              <a:t>5</a:t>
            </a:fld>
            <a:endParaRPr lang="es-ES"/>
          </a:p>
        </p:txBody>
      </p:sp>
    </p:spTree>
    <p:extLst>
      <p:ext uri="{BB962C8B-B14F-4D97-AF65-F5344CB8AC3E}">
        <p14:creationId xmlns:p14="http://schemas.microsoft.com/office/powerpoint/2010/main" xmlns="" val="2444100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xmlns=""/>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xmlns=""/>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s-ES">
                <a:latin typeface="Georgia" pitchFamily="18" charset="0"/>
              </a:defRPr>
            </a:lvl1pPr>
          </a:lstStyle>
          <a:p>
            <a:pPr eaLnBrk="1" latinLnBrk="0" hangingPunct="1"/>
            <a:r>
              <a:rPr lang="es-ES" smtClean="0"/>
              <a:t>Haga clic para modificar el estilo de título del patrón</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s-ES" sz="1600" baseline="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r>
              <a:rPr kumimoji="0" lang="es-ES"/>
              <a:t>Haga clic para editar</a:t>
            </a:r>
          </a:p>
        </p:txBody>
      </p:sp>
      <p:sp>
        <p:nvSpPr>
          <p:cNvPr id="4" name="Date Placeholder 3"/>
          <p:cNvSpPr>
            <a:spLocks noGrp="1"/>
          </p:cNvSpPr>
          <p:nvPr>
            <p:ph type="dt" sz="half" idx="10"/>
          </p:nvPr>
        </p:nvSpPr>
        <p:spPr/>
        <p:txBody>
          <a:bodyPr/>
          <a:lstStyle/>
          <a:p>
            <a:fld id="{F922158D-428B-4987-8B28-745A2AFA125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004491" y="1066799"/>
            <a:ext cx="1342538"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s-ES" sz="3600" b="0" cap="none">
                <a:latin typeface="Georgia" pitchFamily="18" charset="0"/>
              </a:defRPr>
            </a:lvl1pPr>
          </a:lstStyle>
          <a:p>
            <a:r>
              <a:rPr kumimoji="0" lang="es-ES"/>
              <a:t>Haga clic para modificar el estilo de título del patrón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s-ES" sz="2000">
                <a:solidFill>
                  <a:schemeClr val="tx1"/>
                </a:solidFill>
                <a:latin typeface="Georgia" pitchFamily="18" charset="0"/>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p>
            <a:fld id="{F922158D-428B-4987-8B28-745A2AFA125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515FC477-0A05-4F3E-8EE9-E015C9089D56}" type="slidenum">
              <a:rPr/>
              <a:pPr/>
              <a:t>‹Nº›</a:t>
            </a:fld>
            <a:endParaRPr kumimoji="0" lang="es-ES"/>
          </a:p>
        </p:txBody>
      </p:sp>
      <p:pic>
        <p:nvPicPr>
          <p:cNvPr id="10" name="Picture 2"/>
          <p:cNvPicPr>
            <a:picLocks noChangeAspect="1" noChangeArrowheads="1"/>
          </p:cNvPicPr>
          <p:nvPr userDrawn="1"/>
        </p:nvPicPr>
        <p:blipFill rotWithShape="1">
          <a:blip r:embed="rId4" cstate="email">
            <a:extLst>
              <a:ext uri="{28A0092B-C50C-407E-A947-70E740481C1C}">
                <a14:useLocalDpi xmlns:a14="http://schemas.microsoft.com/office/drawing/2010/main" xmlns="" val="0"/>
              </a:ext>
            </a:extLst>
          </a:blip>
          <a:srcRect/>
          <a:stretch/>
        </p:blipFill>
        <p:spPr bwMode="auto">
          <a:xfrm>
            <a:off x="7997990" y="6151710"/>
            <a:ext cx="1061735" cy="653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s-ES" sz="2800">
                <a:latin typeface="Georgia" pitchFamily="18" charset="0"/>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s-ES"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s-ES" sz="1800">
                <a:latin typeface="Georgia" pitchFamily="18" charset="0"/>
              </a:defRPr>
            </a:lvl2pPr>
            <a:lvl3pPr eaLnBrk="1" latinLnBrk="0" hangingPunct="1">
              <a:defRPr kumimoji="0" lang="es-ES" sz="2000">
                <a:latin typeface="Georgia" pitchFamily="18" charset="0"/>
              </a:defRPr>
            </a:lvl3pPr>
            <a:lvl4pPr eaLnBrk="1" latinLnBrk="0" hangingPunct="1">
              <a:defRPr kumimoji="0" lang="es-ES" sz="2000">
                <a:latin typeface="Georgia" pitchFamily="18" charset="0"/>
              </a:defRPr>
            </a:lvl4pPr>
            <a:lvl5pPr eaLnBrk="1" latinLnBrk="0" hangingPunct="1">
              <a:defRPr kumimoji="0" lang="es-ES" sz="2000">
                <a:latin typeface="Georgia" pitchFamily="18" charset="0"/>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rPr/>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F922158D-428B-4987-8B28-745A2AFA125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F922158D-428B-4987-8B28-745A2AFA1252}" type="datetimeFigureOut">
              <a:rPr/>
              <a:pPr/>
              <a:t>12/17/2009</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F922158D-428B-4987-8B28-745A2AFA1252}" type="datetimeFigureOut">
              <a:rPr/>
              <a:pPr/>
              <a:t>12/17/2009</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515FC477-0A05-4F3E-8EE9-E015C9089D56}" type="slidenum">
              <a:rPr/>
              <a:pPr/>
              <a:t>‹Nº›</a:t>
            </a:fld>
            <a:endParaRPr kumimoji="0" lang="es-ES"/>
          </a:p>
        </p:txBody>
      </p:sp>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xmlns="" val="0"/>
              </a:ext>
            </a:extLst>
          </a:blip>
          <a:srcRect/>
          <a:stretch/>
        </p:blipFill>
        <p:spPr bwMode="auto">
          <a:xfrm>
            <a:off x="7997990" y="6151710"/>
            <a:ext cx="1061735" cy="653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rPr/>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515FC477-0A05-4F3E-8EE9-E015C9089D56}" type="slidenum">
              <a:rPr/>
              <a:pPr/>
              <a:t>‹Nº›</a:t>
            </a:fld>
            <a:endParaRPr kumimoji="0" lang="es-E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F922158D-428B-4987-8B28-745A2AFA1252}" type="datetimeFigureOut">
              <a:rPr/>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515FC477-0A05-4F3E-8EE9-E015C9089D56}" type="slidenum">
              <a:rPr/>
              <a:pPr/>
              <a:t>‹Nº›</a:t>
            </a:fld>
            <a:endParaRPr kumimoji="0" lang="es-E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xmlns=""/>
              </a:ext>
            </a:extLst>
          </a:blip>
          <a:srcRect l="-144"/>
          <a:stretch/>
        </p:blipFill>
        <p:spPr>
          <a:xfrm>
            <a:off x="-13251" y="0"/>
            <a:ext cx="9157252" cy="660449"/>
          </a:xfrm>
          <a:prstGeom prst="rect">
            <a:avLst/>
          </a:prstGeom>
        </p:spPr>
      </p:pic>
      <p:pic>
        <p:nvPicPr>
          <p:cNvPr id="8" name="Picture 2"/>
          <p:cNvPicPr>
            <a:picLocks noChangeAspect="1" noChangeArrowheads="1"/>
          </p:cNvPicPr>
          <p:nvPr userDrawn="1"/>
        </p:nvPicPr>
        <p:blipFill rotWithShape="1">
          <a:blip r:embed="rId14" cstate="email">
            <a:extLst>
              <a:ext uri="{28A0092B-C50C-407E-A947-70E740481C1C}">
                <a14:useLocalDpi xmlns:a14="http://schemas.microsoft.com/office/drawing/2010/main" xmlns="" val="0"/>
              </a:ext>
            </a:extLst>
          </a:blip>
          <a:srcRect/>
          <a:stretch/>
        </p:blipFill>
        <p:spPr bwMode="auto">
          <a:xfrm>
            <a:off x="7997990" y="6151710"/>
            <a:ext cx="1061735" cy="653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s-ES"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hyperlink" Target="mailto:jjcuevas@sincorp.net" TargetMode="External"/><Relationship Id="rId2" Type="http://schemas.openxmlformats.org/officeDocument/2006/relationships/hyperlink" Target="mailto:hernadez@gcsystems.es" TargetMode="Externa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648766" y="1340768"/>
            <a:ext cx="3921073" cy="241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2412226" y="4653136"/>
            <a:ext cx="4394152" cy="646331"/>
          </a:xfrm>
          <a:prstGeom prst="rect">
            <a:avLst/>
          </a:prstGeom>
          <a:noFill/>
        </p:spPr>
        <p:txBody>
          <a:bodyPr wrap="none" rtlCol="0">
            <a:spAutoFit/>
          </a:bodyPr>
          <a:lstStyle/>
          <a:p>
            <a:r>
              <a:rPr lang="es-ES" i="1" dirty="0" smtClean="0"/>
              <a:t>No es equiparable un buen resultado con</a:t>
            </a:r>
          </a:p>
          <a:p>
            <a:r>
              <a:rPr lang="es-ES" i="1" dirty="0" smtClean="0"/>
              <a:t>un mal resultado y una buena excusa…</a:t>
            </a:r>
            <a:endParaRPr lang="es-ES" i="1" dirty="0"/>
          </a:p>
        </p:txBody>
      </p:sp>
    </p:spTree>
    <p:extLst>
      <p:ext uri="{BB962C8B-B14F-4D97-AF65-F5344CB8AC3E}">
        <p14:creationId xmlns:p14="http://schemas.microsoft.com/office/powerpoint/2010/main" xmlns="" val="3556263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Garamond" pitchFamily="18" charset="0"/>
              </a:rPr>
              <a:t>INICIATIVA</a:t>
            </a:r>
            <a:r>
              <a:rPr lang="es-ES" dirty="0" smtClean="0"/>
              <a:t>GC17</a:t>
            </a:r>
            <a:endParaRPr lang="es-ES" dirty="0"/>
          </a:p>
        </p:txBody>
      </p:sp>
      <p:sp>
        <p:nvSpPr>
          <p:cNvPr id="3" name="2 Marcador de texto"/>
          <p:cNvSpPr>
            <a:spLocks noGrp="1"/>
          </p:cNvSpPr>
          <p:nvPr>
            <p:ph type="body" idx="1"/>
          </p:nvPr>
        </p:nvSpPr>
        <p:spPr/>
        <p:txBody>
          <a:bodyPr>
            <a:normAutofit lnSpcReduction="10000"/>
          </a:bodyPr>
          <a:lstStyle/>
          <a:p>
            <a:r>
              <a:rPr lang="es-ES" sz="3200" dirty="0" smtClean="0"/>
              <a:t>Consultoría de Negocio: Descripción de los servicios</a:t>
            </a:r>
            <a:endParaRPr lang="es-ES" sz="3200" dirty="0"/>
          </a:p>
        </p:txBody>
      </p:sp>
    </p:spTree>
    <p:extLst>
      <p:ext uri="{BB962C8B-B14F-4D97-AF65-F5344CB8AC3E}">
        <p14:creationId xmlns:p14="http://schemas.microsoft.com/office/powerpoint/2010/main" xmlns="" val="284420754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95" y="692696"/>
            <a:ext cx="8229600" cy="630402"/>
          </a:xfrm>
          <a:solidFill>
            <a:schemeClr val="accent1">
              <a:lumMod val="40000"/>
              <a:lumOff val="60000"/>
            </a:schemeClr>
          </a:solidFill>
        </p:spPr>
        <p:txBody>
          <a:bodyPr>
            <a:normAutofit/>
          </a:bodyPr>
          <a:lstStyle/>
          <a:p>
            <a:r>
              <a:rPr lang="es-ES_tradnl" sz="3200" dirty="0" smtClean="0"/>
              <a:t>IMPLANTACIÓN SISTEMAS DE GESTIÓN</a:t>
            </a:r>
            <a:endParaRPr lang="es-ES_tradnl" sz="3200" dirty="0"/>
          </a:p>
        </p:txBody>
      </p:sp>
      <p:sp>
        <p:nvSpPr>
          <p:cNvPr id="3" name="2 Marcador de contenido"/>
          <p:cNvSpPr>
            <a:spLocks noGrp="1"/>
          </p:cNvSpPr>
          <p:nvPr>
            <p:ph idx="1"/>
          </p:nvPr>
        </p:nvSpPr>
        <p:spPr>
          <a:xfrm>
            <a:off x="20807" y="1340768"/>
            <a:ext cx="8229600" cy="1008112"/>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a:buFont typeface="Arial" charset="0"/>
              <a:buChar char="•"/>
            </a:pPr>
            <a:r>
              <a:rPr lang="es-ES_tradnl" sz="2400" dirty="0" smtClean="0"/>
              <a:t>OBJETIVO: </a:t>
            </a:r>
            <a:r>
              <a:rPr lang="es-ES_tradnl" sz="2000" dirty="0" smtClean="0"/>
              <a:t>OPTIMIZACIÓN Y MEJORA  DE PROCEDIMIENTOS Y PROCESOS DE LA EMPRESA</a:t>
            </a:r>
            <a:endParaRPr lang="es-ES_tradnl" sz="2000" dirty="0"/>
          </a:p>
        </p:txBody>
      </p:sp>
      <p:sp>
        <p:nvSpPr>
          <p:cNvPr id="4" name="3 Marcador de contenido"/>
          <p:cNvSpPr txBox="1">
            <a:spLocks/>
          </p:cNvSpPr>
          <p:nvPr/>
        </p:nvSpPr>
        <p:spPr bwMode="auto">
          <a:xfrm>
            <a:off x="18196" y="2420888"/>
            <a:ext cx="4913844"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Sistemas de gestión de Calidad  (ISO 9001)</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Sistema de gestión de Seguridad Alimentaria (ISO 22000)</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Sistema de gestión de Medio Ambiente (ISO 14001)</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Integración de sistemas</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Auditorías internas de sistemas de gestión</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Implantación informatizada de sistemas de gestión de calidad</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Diagnóstico de la gestión de calidad de la empresa / Plan de calidad</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p:txBody>
      </p:sp>
      <p:pic>
        <p:nvPicPr>
          <p:cNvPr id="5" name="4 Imagen"/>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724128" y="2402692"/>
            <a:ext cx="3083446" cy="2718109"/>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xmlns="" val="247560169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18" y="764704"/>
            <a:ext cx="8229600" cy="576064"/>
          </a:xfrm>
          <a:solidFill>
            <a:schemeClr val="accent1">
              <a:lumMod val="40000"/>
              <a:lumOff val="60000"/>
            </a:schemeClr>
          </a:solidFill>
        </p:spPr>
        <p:txBody>
          <a:bodyPr>
            <a:normAutofit fontScale="90000"/>
          </a:bodyPr>
          <a:lstStyle/>
          <a:p>
            <a:r>
              <a:rPr lang="es-ES_tradnl" sz="3200" dirty="0" smtClean="0"/>
              <a:t>IMPLANTACIÓN SISTEMAS DE GESTIÓN</a:t>
            </a:r>
            <a:endParaRPr lang="es-ES_tradnl" sz="3200" dirty="0"/>
          </a:p>
        </p:txBody>
      </p:sp>
      <p:sp>
        <p:nvSpPr>
          <p:cNvPr id="3" name="2 Marcador de contenido"/>
          <p:cNvSpPr>
            <a:spLocks noGrp="1"/>
          </p:cNvSpPr>
          <p:nvPr>
            <p:ph idx="1"/>
          </p:nvPr>
        </p:nvSpPr>
        <p:spPr>
          <a:xfrm>
            <a:off x="0" y="1340768"/>
            <a:ext cx="8229600" cy="936104"/>
          </a:xfr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a:buFont typeface="Arial" charset="0"/>
              <a:buChar char="•"/>
            </a:pPr>
            <a:r>
              <a:rPr lang="es-ES_tradnl" sz="2400" dirty="0" smtClean="0"/>
              <a:t>OBJETIVO: </a:t>
            </a:r>
            <a:r>
              <a:rPr lang="es-ES_tradnl" sz="2000" dirty="0" smtClean="0"/>
              <a:t>OPTIMIZACIÓN Y MEJORA  DE PROCEDIMIENTOS Y PROCESOS DE LA EMPRESA</a:t>
            </a:r>
            <a:endParaRPr lang="es-ES_tradnl" sz="2000" dirty="0"/>
          </a:p>
        </p:txBody>
      </p:sp>
      <p:sp>
        <p:nvSpPr>
          <p:cNvPr id="4" name="3 Marcador de contenido"/>
          <p:cNvSpPr txBox="1">
            <a:spLocks/>
          </p:cNvSpPr>
          <p:nvPr/>
        </p:nvSpPr>
        <p:spPr bwMode="auto">
          <a:xfrm>
            <a:off x="25112" y="2313646"/>
            <a:ext cx="4474880" cy="4067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kern="0" dirty="0" smtClean="0">
                <a:solidFill>
                  <a:schemeClr val="bg1">
                    <a:lumMod val="75000"/>
                  </a:schemeClr>
                </a:solidFill>
                <a:effectLst>
                  <a:outerShdw blurRad="38100" dist="38100" dir="2700000" algn="tl">
                    <a:srgbClr val="000000"/>
                  </a:outerShdw>
                </a:effectLst>
                <a:latin typeface="+mn-lt"/>
              </a:rPr>
              <a:t>Planes de empresa:</a:t>
            </a:r>
          </a:p>
          <a:p>
            <a:pPr marL="800100" lvl="1" indent="-342900" eaLnBrk="1" hangingPunct="1">
              <a:spcBef>
                <a:spcPct val="20000"/>
              </a:spcBef>
              <a:buClr>
                <a:schemeClr val="accent1"/>
              </a:buClr>
              <a:buSzPct val="75000"/>
              <a:buFont typeface="Arial" charset="0"/>
              <a:buChar cha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Plan</a:t>
            </a:r>
            <a:r>
              <a:rPr kumimoji="1" lang="es-ES_tradnl" sz="2000" b="0" i="0" u="none" strike="noStrike" kern="0" cap="none" spc="0" normalizeH="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 de Comercialización Nacional y Exterior</a:t>
            </a:r>
          </a:p>
          <a:p>
            <a:pPr marL="800100" lvl="1" indent="-342900" eaLnBrk="1" hangingPunct="1">
              <a:spcBef>
                <a:spcPct val="20000"/>
              </a:spcBef>
              <a:buClr>
                <a:schemeClr val="accent1"/>
              </a:buClr>
              <a:buSzPct val="75000"/>
              <a:buFont typeface="Arial" charset="0"/>
              <a:buChar char="•"/>
            </a:pPr>
            <a:r>
              <a:rPr kumimoji="1" lang="es-ES_tradnl" sz="2000" kern="0" baseline="0" dirty="0" smtClean="0">
                <a:solidFill>
                  <a:schemeClr val="bg1">
                    <a:lumMod val="75000"/>
                  </a:schemeClr>
                </a:solidFill>
                <a:effectLst>
                  <a:outerShdw blurRad="38100" dist="38100" dir="2700000" algn="tl">
                    <a:srgbClr val="000000"/>
                  </a:outerShdw>
                </a:effectLst>
                <a:latin typeface="+mn-lt"/>
              </a:rPr>
              <a:t>Plan</a:t>
            </a:r>
            <a:r>
              <a:rPr kumimoji="1" lang="es-ES_tradnl" sz="2000" kern="0" dirty="0" smtClean="0">
                <a:solidFill>
                  <a:schemeClr val="bg1">
                    <a:lumMod val="75000"/>
                  </a:schemeClr>
                </a:solidFill>
                <a:effectLst>
                  <a:outerShdw blurRad="38100" dist="38100" dir="2700000" algn="tl">
                    <a:srgbClr val="000000"/>
                  </a:outerShdw>
                </a:effectLst>
                <a:latin typeface="+mn-lt"/>
              </a:rPr>
              <a:t> Financiero: Plan de Tesorería, Presupuestos, etc..</a:t>
            </a:r>
          </a:p>
          <a:p>
            <a:pPr marL="800100" lvl="1" indent="-342900" eaLnBrk="1" hangingPunct="1">
              <a:spcBef>
                <a:spcPct val="20000"/>
              </a:spcBef>
              <a:buClr>
                <a:schemeClr val="accent1"/>
              </a:buClr>
              <a:buSzPct val="75000"/>
              <a:buFont typeface="Arial" charset="0"/>
              <a:buChar cha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Plan</a:t>
            </a:r>
            <a:r>
              <a:rPr kumimoji="1" lang="es-ES_tradnl" sz="2000" kern="0" dirty="0" err="1" smtClean="0">
                <a:solidFill>
                  <a:schemeClr val="bg1">
                    <a:lumMod val="75000"/>
                  </a:schemeClr>
                </a:solidFill>
                <a:effectLst>
                  <a:outerShdw blurRad="38100" dist="38100" dir="2700000" algn="tl">
                    <a:srgbClr val="000000"/>
                  </a:outerShdw>
                </a:effectLst>
                <a:latin typeface="+mn-lt"/>
              </a:rPr>
              <a:t>ificación</a:t>
            </a:r>
            <a:r>
              <a:rPr kumimoji="1" lang="es-ES_tradnl" sz="2000" kern="0" dirty="0" smtClean="0">
                <a:solidFill>
                  <a:schemeClr val="bg1">
                    <a:lumMod val="75000"/>
                  </a:schemeClr>
                </a:solidFill>
                <a:effectLst>
                  <a:outerShdw blurRad="38100" dist="38100" dir="2700000" algn="tl">
                    <a:srgbClr val="000000"/>
                  </a:outerShdw>
                </a:effectLst>
                <a:latin typeface="+mn-lt"/>
              </a:rPr>
              <a:t> de recursos empresariales</a:t>
            </a:r>
          </a:p>
          <a:p>
            <a:pPr marL="800100" lvl="1" indent="-342900" eaLnBrk="1" hangingPunct="1">
              <a:spcBef>
                <a:spcPct val="20000"/>
              </a:spcBef>
              <a:buClr>
                <a:schemeClr val="accent1"/>
              </a:buClr>
              <a:buSzPct val="75000"/>
              <a:buFont typeface="Arial" charset="0"/>
              <a:buChar char="•"/>
            </a:pPr>
            <a:r>
              <a:rPr kumimoji="1" lang="es-ES_tradnl" sz="2000" kern="0" dirty="0" smtClean="0">
                <a:solidFill>
                  <a:schemeClr val="bg1">
                    <a:lumMod val="75000"/>
                  </a:schemeClr>
                </a:solidFill>
                <a:effectLst>
                  <a:outerShdw blurRad="38100" dist="38100" dir="2700000" algn="tl">
                    <a:srgbClr val="000000"/>
                  </a:outerShdw>
                </a:effectLst>
                <a:latin typeface="+mn-lt"/>
              </a:rPr>
              <a:t>Planes de Viabilidad</a:t>
            </a:r>
          </a:p>
          <a:p>
            <a:pPr marL="800100" lvl="1" indent="-342900" eaLnBrk="1" hangingPunct="1">
              <a:spcBef>
                <a:spcPct val="20000"/>
              </a:spcBef>
              <a:buClr>
                <a:schemeClr val="accent1"/>
              </a:buClr>
              <a:buSzPct val="75000"/>
              <a:buFont typeface="Arial" charset="0"/>
              <a:buChar char="•"/>
            </a:pPr>
            <a:r>
              <a:rPr kumimoji="1" lang="es-ES_tradnl" sz="2000" kern="0" dirty="0" smtClean="0">
                <a:solidFill>
                  <a:schemeClr val="bg1">
                    <a:lumMod val="75000"/>
                  </a:schemeClr>
                </a:solidFill>
                <a:effectLst>
                  <a:outerShdw blurRad="38100" dist="38100" dir="2700000" algn="tl">
                    <a:srgbClr val="000000"/>
                  </a:outerShdw>
                </a:effectLst>
                <a:latin typeface="+mn-lt"/>
              </a:rPr>
              <a:t>Planificación Estratégica: CMI, Mapas Estratégicos, </a:t>
            </a:r>
            <a:r>
              <a:rPr kumimoji="1" lang="es-ES_tradnl" sz="2000" kern="0" dirty="0" err="1" smtClean="0">
                <a:solidFill>
                  <a:schemeClr val="bg1">
                    <a:lumMod val="75000"/>
                  </a:schemeClr>
                </a:solidFill>
                <a:effectLst>
                  <a:outerShdw blurRad="38100" dist="38100" dir="2700000" algn="tl">
                    <a:srgbClr val="000000"/>
                  </a:outerShdw>
                </a:effectLst>
                <a:latin typeface="+mn-lt"/>
              </a:rPr>
              <a:t>etc</a:t>
            </a:r>
            <a:r>
              <a:rPr kumimoji="1" lang="es-ES_tradnl" sz="2000" kern="0" dirty="0" smtClean="0">
                <a:solidFill>
                  <a:schemeClr val="bg1">
                    <a:lumMod val="75000"/>
                  </a:schemeClr>
                </a:solidFill>
                <a:effectLst>
                  <a:outerShdw blurRad="38100" dist="38100" dir="2700000" algn="tl">
                    <a:srgbClr val="000000"/>
                  </a:outerShdw>
                </a:effectLst>
                <a:latin typeface="+mn-lt"/>
              </a:rPr>
              <a:t>…</a:t>
            </a:r>
          </a:p>
          <a:p>
            <a:pPr marL="800100" lvl="1" indent="-342900" eaLnBrk="1" hangingPunct="1">
              <a:spcBef>
                <a:spcPct val="20000"/>
              </a:spcBef>
              <a:buClr>
                <a:schemeClr val="accent1"/>
              </a:buClr>
              <a:buSzPct val="75000"/>
              <a:buFont typeface="Arial" charset="0"/>
              <a:buChar cha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p:txBody>
      </p:sp>
      <p:pic>
        <p:nvPicPr>
          <p:cNvPr id="7" name="6 Imagen"/>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88024" y="2334035"/>
            <a:ext cx="4189762" cy="2932833"/>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xmlns="" val="4061610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8316416" cy="864096"/>
          </a:xfrm>
          <a:solidFill>
            <a:schemeClr val="accent3">
              <a:lumMod val="60000"/>
              <a:lumOff val="40000"/>
            </a:schemeClr>
          </a:solidFill>
        </p:spPr>
        <p:txBody>
          <a:bodyPr>
            <a:normAutofit fontScale="90000"/>
          </a:bodyPr>
          <a:lstStyle/>
          <a:p>
            <a:r>
              <a:rPr lang="es-ES_tradnl" sz="3200" dirty="0" smtClean="0"/>
              <a:t>CERTIFICACIÓN EN ESTÁNDARES AGROALIMENTARIOS</a:t>
            </a:r>
            <a:endParaRPr lang="es-ES_tradnl" sz="3200" dirty="0"/>
          </a:p>
        </p:txBody>
      </p:sp>
      <p:sp>
        <p:nvSpPr>
          <p:cNvPr id="3" name="2 Marcador de contenido"/>
          <p:cNvSpPr>
            <a:spLocks noGrp="1"/>
          </p:cNvSpPr>
          <p:nvPr>
            <p:ph idx="1"/>
          </p:nvPr>
        </p:nvSpPr>
        <p:spPr>
          <a:xfrm>
            <a:off x="0" y="1556792"/>
            <a:ext cx="8316416" cy="1296144"/>
          </a:xfrm>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pPr>
              <a:buFont typeface="Arial" charset="0"/>
              <a:buChar char="•"/>
            </a:pPr>
            <a:r>
              <a:rPr lang="es-ES_tradnl" sz="2000" dirty="0" smtClean="0"/>
              <a:t>OBJETIVO:     ASEGURAR EL CUMPLIMIENTO DE REQUISITOS DE PROTOCOLOS PRIVADOS EN MATERIA DE HIGIENE Y SEGURIDAD DE PRODUCTOS AGROALIMENTARIOS</a:t>
            </a:r>
            <a:endParaRPr lang="es-ES_tradnl" sz="2000" dirty="0"/>
          </a:p>
        </p:txBody>
      </p:sp>
      <p:sp>
        <p:nvSpPr>
          <p:cNvPr id="4" name="3 Marcador de contenido"/>
          <p:cNvSpPr txBox="1">
            <a:spLocks/>
          </p:cNvSpPr>
          <p:nvPr/>
        </p:nvSpPr>
        <p:spPr bwMode="auto">
          <a:xfrm>
            <a:off x="5162" y="2924944"/>
            <a:ext cx="4566838"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EUREPGAP</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IFS </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BRC</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Producción ecológica</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Producción integrada</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Denominación de origen</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Sellos de calidad de producto</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Certificaciones de trazabilidad, </a:t>
            </a:r>
            <a:r>
              <a:rPr kumimoji="1" lang="es-ES_tradnl" sz="1800" b="0" i="0" u="none" strike="noStrike" kern="0" cap="none" spc="0" normalizeH="0" baseline="0" noProof="0" dirty="0" err="1" smtClean="0">
                <a:ln>
                  <a:noFill/>
                </a:ln>
                <a:solidFill>
                  <a:schemeClr val="bg1">
                    <a:lumMod val="75000"/>
                  </a:schemeClr>
                </a:solidFill>
                <a:effectLst>
                  <a:outerShdw blurRad="38100" dist="38100" dir="2700000" algn="tl">
                    <a:srgbClr val="000000"/>
                  </a:outerShdw>
                </a:effectLst>
                <a:uLnTx/>
                <a:uFillTx/>
                <a:latin typeface="+mn-lt"/>
                <a:ea typeface="+mn-ea"/>
                <a:cs typeface="+mn-cs"/>
              </a:rPr>
              <a:t>precertificaciones</a:t>
            </a:r>
            <a:r>
              <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 etc.</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18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p:txBody>
      </p:sp>
      <p:pic>
        <p:nvPicPr>
          <p:cNvPr id="1026" name="Picture 2" descr="http://a1.twimg.com/profile_images/109427608/fruit_normal.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39141" y="2924944"/>
            <a:ext cx="4802057" cy="3215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115835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2696"/>
            <a:ext cx="8229600" cy="936104"/>
          </a:xfrm>
          <a:solidFill>
            <a:schemeClr val="accent2">
              <a:lumMod val="60000"/>
              <a:lumOff val="40000"/>
            </a:schemeClr>
          </a:solidFill>
        </p:spPr>
        <p:txBody>
          <a:bodyPr>
            <a:normAutofit fontScale="90000"/>
          </a:bodyPr>
          <a:lstStyle/>
          <a:p>
            <a:r>
              <a:rPr lang="es-ES_tradnl" sz="2800" dirty="0" smtClean="0"/>
              <a:t>CONSULTORÍA EN HIGIENE Y SEGURIDAD AGROALIMENTARIA</a:t>
            </a:r>
            <a:endParaRPr lang="es-ES_tradnl" sz="2800" dirty="0"/>
          </a:p>
        </p:txBody>
      </p:sp>
      <p:sp>
        <p:nvSpPr>
          <p:cNvPr id="3" name="2 Marcador de contenido"/>
          <p:cNvSpPr>
            <a:spLocks noGrp="1"/>
          </p:cNvSpPr>
          <p:nvPr>
            <p:ph idx="1"/>
          </p:nvPr>
        </p:nvSpPr>
        <p:spPr>
          <a:xfrm>
            <a:off x="-10423" y="1628800"/>
            <a:ext cx="8229600" cy="936104"/>
          </a:xfrm>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buFont typeface="Arial" charset="0"/>
              <a:buChar char="•"/>
            </a:pPr>
            <a:r>
              <a:rPr lang="es-ES_tradnl" sz="2000" dirty="0" smtClean="0"/>
              <a:t>OBJETIVO: SALVAGUARDAR LA SEGURIDAD DEL PRODUCTO EN TODOS LOS ESLABONES DE LA CADENA ALIMENTARIA</a:t>
            </a:r>
            <a:endParaRPr lang="es-ES_tradnl" sz="2000" dirty="0"/>
          </a:p>
        </p:txBody>
      </p:sp>
      <p:sp>
        <p:nvSpPr>
          <p:cNvPr id="4" name="3 Marcador de contenido"/>
          <p:cNvSpPr txBox="1">
            <a:spLocks/>
          </p:cNvSpPr>
          <p:nvPr/>
        </p:nvSpPr>
        <p:spPr bwMode="auto">
          <a:xfrm>
            <a:off x="0" y="2636912"/>
            <a:ext cx="5364088"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Revisión y adaptación  de Sistemas de Autocontrol: Planes de Higiene y APPCC</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Implantación de Trazabilidad bajo el cumplimiento del Reglamento 178/2002 </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Auditorías de inspección higiénico-sanitarias</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Asesoramiento técnico-legal</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Registros sanitarios (Nº R.G.S.A.)</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Formación especializada en la materia</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Adaptación de requerimiento legales a software de gestión</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0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p:txBody>
      </p:sp>
      <p:pic>
        <p:nvPicPr>
          <p:cNvPr id="5" name="4 Imagen"/>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364088" y="2659054"/>
            <a:ext cx="3487286" cy="2546512"/>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xmlns="" val="28496191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73832"/>
            <a:ext cx="8229600" cy="638944"/>
          </a:xfrm>
          <a:solidFill>
            <a:schemeClr val="accent4">
              <a:lumMod val="60000"/>
              <a:lumOff val="40000"/>
            </a:schemeClr>
          </a:solidFill>
        </p:spPr>
        <p:txBody>
          <a:bodyPr>
            <a:normAutofit/>
          </a:bodyPr>
          <a:lstStyle/>
          <a:p>
            <a:r>
              <a:rPr lang="es-ES_tradnl" sz="3200" dirty="0" smtClean="0"/>
              <a:t>GESTIÓN POR PROCESOS</a:t>
            </a:r>
            <a:endParaRPr lang="es-ES_tradnl" sz="3200" dirty="0"/>
          </a:p>
        </p:txBody>
      </p:sp>
      <p:sp>
        <p:nvSpPr>
          <p:cNvPr id="3" name="2 Marcador de contenido"/>
          <p:cNvSpPr>
            <a:spLocks noGrp="1"/>
          </p:cNvSpPr>
          <p:nvPr>
            <p:ph idx="1"/>
          </p:nvPr>
        </p:nvSpPr>
        <p:spPr>
          <a:xfrm>
            <a:off x="0" y="1424176"/>
            <a:ext cx="8229600" cy="924704"/>
          </a:xfrm>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a:buFont typeface="Arial" charset="0"/>
              <a:buChar char="•"/>
            </a:pPr>
            <a:r>
              <a:rPr lang="es-ES_tradnl" sz="2300" dirty="0" smtClean="0">
                <a:solidFill>
                  <a:schemeClr val="bg1">
                    <a:lumMod val="75000"/>
                  </a:schemeClr>
                </a:solidFill>
              </a:rPr>
              <a:t>OBJETIVO</a:t>
            </a:r>
            <a:r>
              <a:rPr lang="es-ES_tradnl" sz="2000" dirty="0" smtClean="0">
                <a:solidFill>
                  <a:schemeClr val="bg1">
                    <a:lumMod val="75000"/>
                  </a:schemeClr>
                </a:solidFill>
              </a:rPr>
              <a:t>:    </a:t>
            </a:r>
            <a:r>
              <a:rPr lang="es-ES_tradnl" sz="2000" dirty="0" smtClean="0">
                <a:solidFill>
                  <a:schemeClr val="bg1"/>
                </a:solidFill>
              </a:rPr>
              <a:t>MEJORA CONTINUA A PARTIR DE LA CONCEPTUALIZACIÓN DE LA EMPRESA COMO UN CONJUNTO DE ACTIVIDADES  QUE SON LOS PROCESOS</a:t>
            </a:r>
            <a:endParaRPr lang="es-ES_tradnl" sz="2000" dirty="0">
              <a:solidFill>
                <a:schemeClr val="bg1"/>
              </a:solidFill>
            </a:endParaRPr>
          </a:p>
        </p:txBody>
      </p:sp>
      <p:sp>
        <p:nvSpPr>
          <p:cNvPr id="4" name="3 Marcador de contenido"/>
          <p:cNvSpPr txBox="1">
            <a:spLocks/>
          </p:cNvSpPr>
          <p:nvPr/>
        </p:nvSpPr>
        <p:spPr bwMode="auto">
          <a:xfrm>
            <a:off x="-11300" y="2493856"/>
            <a:ext cx="4114800" cy="4175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Planificación de la gestión por procesos (BPM)</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Desarrollo de herramientas de calidad</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Planes integrales de control de calidad</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Enfoque</a:t>
            </a:r>
            <a:r>
              <a:rPr kumimoji="1" lang="es-ES_tradnl" sz="2400" b="0" i="0" u="none" strike="noStrike" kern="0" cap="none" spc="0" normalizeH="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 a Cliente</a:t>
            </a:r>
            <a:endPar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Arial" charset="0"/>
              <a:buChar char="•"/>
              <a:tabLst/>
              <a:defRPr/>
            </a:pPr>
            <a:r>
              <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rPr>
              <a:t>Auditorías de gestión</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2" charset="2"/>
              <a:buNone/>
              <a:tabLst/>
              <a:defRPr/>
            </a:pPr>
            <a:endParaRPr kumimoji="1" lang="es-ES_tradnl" sz="2400" b="0" i="0" u="none" strike="noStrike" kern="0" cap="none" spc="0" normalizeH="0" baseline="0" noProof="0" dirty="0" smtClean="0">
              <a:ln>
                <a:noFill/>
              </a:ln>
              <a:solidFill>
                <a:schemeClr val="bg1">
                  <a:lumMod val="75000"/>
                </a:schemeClr>
              </a:solidFill>
              <a:effectLst>
                <a:outerShdw blurRad="38100" dist="38100" dir="2700000" algn="tl">
                  <a:srgbClr val="000000"/>
                </a:outerShdw>
              </a:effectLst>
              <a:uLnTx/>
              <a:uFillTx/>
              <a:latin typeface="+mn-lt"/>
              <a:ea typeface="+mn-ea"/>
              <a:cs typeface="+mn-cs"/>
            </a:endParaRPr>
          </a:p>
        </p:txBody>
      </p:sp>
      <p:pic>
        <p:nvPicPr>
          <p:cNvPr id="6" name="5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32040" y="2636912"/>
            <a:ext cx="3359785" cy="3312368"/>
          </a:xfrm>
          <a:prstGeom prst="rect">
            <a:avLst/>
          </a:prstGeom>
          <a:effectLst/>
        </p:spPr>
      </p:pic>
    </p:spTree>
    <p:extLst>
      <p:ext uri="{BB962C8B-B14F-4D97-AF65-F5344CB8AC3E}">
        <p14:creationId xmlns:p14="http://schemas.microsoft.com/office/powerpoint/2010/main" xmlns="" val="281928885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Garamond" pitchFamily="18" charset="0"/>
              </a:rPr>
              <a:t>INICIATIVA</a:t>
            </a:r>
            <a:r>
              <a:rPr lang="es-ES" dirty="0" smtClean="0"/>
              <a:t>GC17</a:t>
            </a:r>
            <a:endParaRPr lang="es-ES" dirty="0"/>
          </a:p>
        </p:txBody>
      </p:sp>
      <p:sp>
        <p:nvSpPr>
          <p:cNvPr id="3" name="2 Marcador de texto"/>
          <p:cNvSpPr>
            <a:spLocks noGrp="1"/>
          </p:cNvSpPr>
          <p:nvPr>
            <p:ph type="body" idx="1"/>
          </p:nvPr>
        </p:nvSpPr>
        <p:spPr/>
        <p:txBody>
          <a:bodyPr>
            <a:normAutofit lnSpcReduction="10000"/>
          </a:bodyPr>
          <a:lstStyle/>
          <a:p>
            <a:r>
              <a:rPr lang="es-ES" sz="3200" dirty="0" smtClean="0"/>
              <a:t>Consultoría Agronómica: Descripción de los servicios</a:t>
            </a:r>
            <a:endParaRPr lang="es-ES" sz="3200" dirty="0"/>
          </a:p>
        </p:txBody>
      </p:sp>
    </p:spTree>
    <p:extLst>
      <p:ext uri="{BB962C8B-B14F-4D97-AF65-F5344CB8AC3E}">
        <p14:creationId xmlns:p14="http://schemas.microsoft.com/office/powerpoint/2010/main" xmlns="" val="70056852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Consultoría Agronómica</a:t>
            </a:r>
            <a:endParaRPr lang="es-ES" dirty="0"/>
          </a:p>
        </p:txBody>
      </p:sp>
      <p:sp>
        <p:nvSpPr>
          <p:cNvPr id="3" name="2 Marcador de contenido"/>
          <p:cNvSpPr>
            <a:spLocks noGrp="1"/>
          </p:cNvSpPr>
          <p:nvPr>
            <p:ph idx="1"/>
          </p:nvPr>
        </p:nvSpPr>
        <p:spPr>
          <a:xfrm>
            <a:off x="357158" y="1500174"/>
            <a:ext cx="4402832" cy="4768552"/>
          </a:xfrm>
        </p:spPr>
        <p:txBody>
          <a:bodyPr>
            <a:noAutofit/>
          </a:bodyPr>
          <a:lstStyle/>
          <a:p>
            <a:r>
              <a:rPr lang="es-ES" sz="1500" b="1" dirty="0"/>
              <a:t>Mediciones por GPS.</a:t>
            </a:r>
          </a:p>
          <a:p>
            <a:r>
              <a:rPr lang="es-ES" sz="1500" b="1" dirty="0"/>
              <a:t>Planos parcelarios.</a:t>
            </a:r>
            <a:r>
              <a:rPr lang="es-ES" sz="1500" dirty="0"/>
              <a:t> Deslindes, amojonamiento y reparcelación de fincas. </a:t>
            </a:r>
          </a:p>
          <a:p>
            <a:r>
              <a:rPr lang="es-ES" sz="1500" b="1" dirty="0"/>
              <a:t>Valoraciones de fincas</a:t>
            </a:r>
            <a:r>
              <a:rPr lang="es-ES" sz="1500" dirty="0"/>
              <a:t>, (particiones por herencia, etc...). </a:t>
            </a:r>
          </a:p>
          <a:p>
            <a:r>
              <a:rPr lang="es-ES" sz="1500" b="1" dirty="0"/>
              <a:t>Clasificación de tierras</a:t>
            </a:r>
            <a:r>
              <a:rPr lang="es-ES" sz="1500" b="1" dirty="0" smtClean="0"/>
              <a:t>.</a:t>
            </a:r>
          </a:p>
          <a:p>
            <a:r>
              <a:rPr lang="es-ES_tradnl" sz="1500" b="1" dirty="0"/>
              <a:t>Planes de labores, asistencia técnica.</a:t>
            </a:r>
          </a:p>
          <a:p>
            <a:r>
              <a:rPr lang="es-ES_tradnl" sz="1500" b="1" dirty="0"/>
              <a:t>Replanteo de todo tipo de obras e instalaciones. </a:t>
            </a:r>
            <a:endParaRPr lang="es-ES_tradnl" sz="1500" b="1" dirty="0" smtClean="0"/>
          </a:p>
          <a:p>
            <a:r>
              <a:rPr lang="es-ES_tradnl" sz="1500" b="1" dirty="0" smtClean="0"/>
              <a:t>Planes </a:t>
            </a:r>
            <a:r>
              <a:rPr lang="es-ES_tradnl" sz="1500" b="1" dirty="0"/>
              <a:t>técnicos de Caza.</a:t>
            </a:r>
          </a:p>
          <a:p>
            <a:r>
              <a:rPr lang="es-ES_tradnl" sz="1500" b="1" dirty="0"/>
              <a:t>Estudios de impacto medioambiental.</a:t>
            </a:r>
          </a:p>
          <a:p>
            <a:r>
              <a:rPr lang="es-ES_tradnl" sz="1500" b="1" dirty="0"/>
              <a:t>Cultivo Ecológico.</a:t>
            </a:r>
          </a:p>
          <a:p>
            <a:r>
              <a:rPr lang="es-ES_tradnl" sz="1500" b="1" dirty="0"/>
              <a:t>Lucha integrada.</a:t>
            </a:r>
          </a:p>
          <a:p>
            <a:r>
              <a:rPr lang="es-ES_tradnl" sz="1500" b="1" dirty="0"/>
              <a:t>Estudios suelo-planta-agua.</a:t>
            </a:r>
          </a:p>
          <a:p>
            <a:endParaRPr lang="es-ES" sz="1500" b="1" dirty="0"/>
          </a:p>
          <a:p>
            <a:endParaRPr lang="es-ES" sz="1500" dirty="0"/>
          </a:p>
        </p:txBody>
      </p:sp>
      <p:pic>
        <p:nvPicPr>
          <p:cNvPr id="2056" name="Picture 8" descr="http://www.agro-nomics.org/image/vineyards.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04048" y="2060848"/>
            <a:ext cx="3791795" cy="2592288"/>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7039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Consultoría Agronómica</a:t>
            </a:r>
            <a:endParaRPr lang="es-ES" dirty="0"/>
          </a:p>
        </p:txBody>
      </p:sp>
      <p:sp>
        <p:nvSpPr>
          <p:cNvPr id="3" name="2 Marcador de contenido"/>
          <p:cNvSpPr>
            <a:spLocks noGrp="1"/>
          </p:cNvSpPr>
          <p:nvPr>
            <p:ph idx="1"/>
          </p:nvPr>
        </p:nvSpPr>
        <p:spPr>
          <a:xfrm>
            <a:off x="285720" y="1714488"/>
            <a:ext cx="4402832" cy="4768552"/>
          </a:xfrm>
        </p:spPr>
        <p:txBody>
          <a:bodyPr>
            <a:noAutofit/>
          </a:bodyPr>
          <a:lstStyle/>
          <a:p>
            <a:r>
              <a:rPr lang="es-ES" sz="1800" b="1" dirty="0"/>
              <a:t>Asistencia a comunidades de regantes</a:t>
            </a:r>
            <a:r>
              <a:rPr lang="es-ES" sz="1800" dirty="0"/>
              <a:t>.</a:t>
            </a:r>
          </a:p>
          <a:p>
            <a:r>
              <a:rPr lang="es-ES" sz="1800" b="1" dirty="0"/>
              <a:t>Tramitación de ayudas</a:t>
            </a:r>
            <a:r>
              <a:rPr lang="es-ES" sz="1800" dirty="0"/>
              <a:t>.</a:t>
            </a:r>
          </a:p>
          <a:p>
            <a:r>
              <a:rPr lang="es-ES" sz="1800" b="1" dirty="0"/>
              <a:t>Asesoramiento</a:t>
            </a:r>
            <a:r>
              <a:rPr lang="es-ES" sz="1800" dirty="0"/>
              <a:t>.</a:t>
            </a:r>
          </a:p>
          <a:p>
            <a:r>
              <a:rPr lang="es-ES" sz="1800" b="1" dirty="0"/>
              <a:t>Gestión de socios, cultivos, parcelas.... a través de </a:t>
            </a:r>
            <a:r>
              <a:rPr lang="es-ES" sz="1800" b="1" dirty="0" smtClean="0"/>
              <a:t>aplicaciones informáticas</a:t>
            </a:r>
            <a:endParaRPr lang="es-ES" sz="1800" dirty="0"/>
          </a:p>
          <a:p>
            <a:r>
              <a:rPr lang="es-ES" sz="1800" b="1" dirty="0"/>
              <a:t>Proyectos de caminos rurales. </a:t>
            </a:r>
            <a:br>
              <a:rPr lang="es-ES" sz="1800" b="1" dirty="0"/>
            </a:br>
            <a:r>
              <a:rPr lang="es-ES" sz="1800" b="1" dirty="0" smtClean="0"/>
              <a:t>Balsas </a:t>
            </a:r>
            <a:r>
              <a:rPr lang="es-ES" sz="1800" b="1" dirty="0"/>
              <a:t>de purines y alpechín.</a:t>
            </a:r>
          </a:p>
          <a:p>
            <a:r>
              <a:rPr lang="es-ES" sz="1800" b="1" dirty="0"/>
              <a:t>Obras de defensa contra la erosión.</a:t>
            </a:r>
          </a:p>
          <a:p>
            <a:endParaRPr lang="es-ES" sz="1600" b="1" dirty="0"/>
          </a:p>
          <a:p>
            <a:endParaRPr lang="es-ES" sz="1600" dirty="0"/>
          </a:p>
        </p:txBody>
      </p:sp>
      <p:pic>
        <p:nvPicPr>
          <p:cNvPr id="3074" name="Picture 2" descr="http://196.46.184.191/www/Execulog/_RefFiles/Mosselbay%20Break%20-%202%20-%205%20April%202009%2062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60032" y="1772816"/>
            <a:ext cx="3960440" cy="309634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174981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Consultoría Agronómica</a:t>
            </a:r>
            <a:endParaRPr lang="es-ES" dirty="0"/>
          </a:p>
        </p:txBody>
      </p:sp>
      <p:sp>
        <p:nvSpPr>
          <p:cNvPr id="3" name="2 Marcador de contenido"/>
          <p:cNvSpPr>
            <a:spLocks noGrp="1"/>
          </p:cNvSpPr>
          <p:nvPr>
            <p:ph idx="1"/>
          </p:nvPr>
        </p:nvSpPr>
        <p:spPr>
          <a:xfrm>
            <a:off x="457200" y="1828800"/>
            <a:ext cx="4402832" cy="4768552"/>
          </a:xfrm>
        </p:spPr>
        <p:txBody>
          <a:bodyPr>
            <a:noAutofit/>
          </a:bodyPr>
          <a:lstStyle/>
          <a:p>
            <a:r>
              <a:rPr lang="es-ES" sz="1400" b="1" dirty="0"/>
              <a:t>Proyectos de riegos.</a:t>
            </a:r>
            <a:r>
              <a:rPr lang="es-ES" sz="1400" dirty="0"/>
              <a:t> Instalaciones de bombeo. Embalses y depósitos para riego.</a:t>
            </a:r>
          </a:p>
          <a:p>
            <a:r>
              <a:rPr lang="es-ES" sz="1400" b="1" dirty="0"/>
              <a:t>Automatización del riego.</a:t>
            </a:r>
            <a:endParaRPr lang="es-ES" sz="1400" dirty="0"/>
          </a:p>
          <a:p>
            <a:r>
              <a:rPr lang="es-ES" sz="1400" b="1" dirty="0"/>
              <a:t>Instalaciones de bombeo.</a:t>
            </a:r>
          </a:p>
          <a:p>
            <a:r>
              <a:rPr lang="es-ES" sz="1400" b="1" dirty="0"/>
              <a:t>Embalses y depósitos para riego.</a:t>
            </a:r>
          </a:p>
          <a:p>
            <a:r>
              <a:rPr lang="es-ES" sz="1400" b="1" dirty="0"/>
              <a:t>Conducciones de agua.</a:t>
            </a:r>
          </a:p>
          <a:p>
            <a:r>
              <a:rPr lang="es-ES" sz="1400" b="1" dirty="0"/>
              <a:t>Redes de drenaje e Instalaciones de riego y </a:t>
            </a:r>
            <a:r>
              <a:rPr lang="es-ES" sz="1400" b="1" dirty="0" err="1"/>
              <a:t>fertirrigación</a:t>
            </a:r>
            <a:r>
              <a:rPr lang="es-ES" sz="1400" b="1" dirty="0"/>
              <a:t>.</a:t>
            </a:r>
          </a:p>
          <a:p>
            <a:r>
              <a:rPr lang="es-ES" sz="1400" b="1" dirty="0" smtClean="0"/>
              <a:t>Legalización </a:t>
            </a:r>
            <a:r>
              <a:rPr lang="es-ES" sz="1400" b="1" dirty="0"/>
              <a:t>de pozos. </a:t>
            </a:r>
            <a:r>
              <a:rPr lang="es-ES" sz="1400" dirty="0"/>
              <a:t>Tramitación de expedientes ante la Agencia Andaluza del Agua</a:t>
            </a:r>
            <a:r>
              <a:rPr lang="es-ES" sz="1400" b="1" dirty="0"/>
              <a:t>. </a:t>
            </a:r>
          </a:p>
          <a:p>
            <a:r>
              <a:rPr lang="es-ES" sz="1400" b="1" dirty="0"/>
              <a:t>Estudios hidrológicos y de </a:t>
            </a:r>
            <a:r>
              <a:rPr lang="es-ES" sz="1400" b="1" dirty="0" err="1"/>
              <a:t>inundabilidad</a:t>
            </a:r>
            <a:r>
              <a:rPr lang="es-ES" sz="1400" b="1" dirty="0"/>
              <a:t>. </a:t>
            </a:r>
          </a:p>
          <a:p>
            <a:r>
              <a:rPr lang="es-ES" sz="1400" b="1" dirty="0"/>
              <a:t>Transformaciones de regadío y modernización de regadío</a:t>
            </a:r>
          </a:p>
          <a:p>
            <a:endParaRPr lang="es-ES" sz="1400" dirty="0"/>
          </a:p>
        </p:txBody>
      </p:sp>
      <p:pic>
        <p:nvPicPr>
          <p:cNvPr id="4100" name="Picture 4" descr="http://t0.gstatic.com/images?q=tbn:ANd9GcT1ux7vRjQq2c8xD3XQDVFL6eRc91ZITs8hhu4u6I82waHEKa2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3" y="1916832"/>
            <a:ext cx="3845373" cy="288032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00330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2202" y="1196752"/>
            <a:ext cx="4392488" cy="4832092"/>
          </a:xfrm>
          <a:prstGeom prst="rect">
            <a:avLst/>
          </a:prstGeom>
        </p:spPr>
        <p:txBody>
          <a:bodyPr wrap="square">
            <a:spAutoFit/>
          </a:bodyPr>
          <a:lstStyle/>
          <a:p>
            <a:r>
              <a:rPr lang="es-ES" sz="2800" b="1" dirty="0"/>
              <a:t>consultor, </a:t>
            </a:r>
            <a:r>
              <a:rPr lang="es-ES" sz="2800" b="1" dirty="0" err="1"/>
              <a:t>ra</a:t>
            </a:r>
            <a:r>
              <a:rPr lang="es-ES" sz="2800" b="1" dirty="0"/>
              <a:t>.</a:t>
            </a:r>
            <a:endParaRPr lang="es-ES" sz="2800" dirty="0"/>
          </a:p>
          <a:p>
            <a:r>
              <a:rPr lang="es-ES" sz="2800" dirty="0"/>
              <a:t>(Del lat. </a:t>
            </a:r>
            <a:r>
              <a:rPr lang="es-ES" sz="2800" i="1" dirty="0"/>
              <a:t>consultor, -</a:t>
            </a:r>
            <a:r>
              <a:rPr lang="es-ES" sz="2800" i="1" dirty="0" err="1"/>
              <a:t>ōris</a:t>
            </a:r>
            <a:r>
              <a:rPr lang="es-ES" sz="2800" dirty="0" smtClean="0"/>
              <a:t>).</a:t>
            </a:r>
          </a:p>
          <a:p>
            <a:endParaRPr lang="es-ES" sz="2800" dirty="0"/>
          </a:p>
          <a:p>
            <a:r>
              <a:rPr lang="es-ES" sz="2800" b="1" dirty="0"/>
              <a:t>1. </a:t>
            </a:r>
            <a:r>
              <a:rPr lang="es-ES" sz="2800" dirty="0"/>
              <a:t>adj. Que da su parecer, consultado sobre algún asunto. U. t. c. s.</a:t>
            </a:r>
          </a:p>
          <a:p>
            <a:r>
              <a:rPr lang="es-ES" sz="2800" b="1" dirty="0" smtClean="0"/>
              <a:t>……</a:t>
            </a:r>
          </a:p>
          <a:p>
            <a:r>
              <a:rPr lang="es-ES" sz="2800" b="1" dirty="0" smtClean="0"/>
              <a:t>3</a:t>
            </a:r>
            <a:r>
              <a:rPr lang="es-ES" sz="2800" b="1" dirty="0"/>
              <a:t>. </a:t>
            </a:r>
            <a:r>
              <a:rPr lang="es-ES" sz="2800" dirty="0"/>
              <a:t>m. y f. Persona experta en una materia sobre la que asesora profesionalmente</a:t>
            </a:r>
            <a:r>
              <a:rPr lang="es-ES" sz="2800" dirty="0" smtClean="0"/>
              <a:t>.</a:t>
            </a:r>
            <a:endParaRPr lang="es-ES" sz="2800" dirty="0"/>
          </a:p>
        </p:txBody>
      </p:sp>
      <p:pic>
        <p:nvPicPr>
          <p:cNvPr id="3" name="2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9158" y="1529998"/>
            <a:ext cx="3949700" cy="4165600"/>
          </a:xfrm>
          <a:prstGeom prst="rect">
            <a:avLst/>
          </a:prstGeom>
        </p:spPr>
      </p:pic>
    </p:spTree>
    <p:extLst>
      <p:ext uri="{BB962C8B-B14F-4D97-AF65-F5344CB8AC3E}">
        <p14:creationId xmlns:p14="http://schemas.microsoft.com/office/powerpoint/2010/main" xmlns="" val="116592179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Garamond" pitchFamily="18" charset="0"/>
              </a:rPr>
              <a:t>INICIATIVA</a:t>
            </a:r>
            <a:r>
              <a:rPr lang="es-ES" dirty="0" smtClean="0"/>
              <a:t>GC17</a:t>
            </a:r>
            <a:endParaRPr lang="es-ES" dirty="0"/>
          </a:p>
        </p:txBody>
      </p:sp>
      <p:sp>
        <p:nvSpPr>
          <p:cNvPr id="3" name="2 Marcador de texto"/>
          <p:cNvSpPr>
            <a:spLocks noGrp="1"/>
          </p:cNvSpPr>
          <p:nvPr>
            <p:ph type="body" idx="1"/>
          </p:nvPr>
        </p:nvSpPr>
        <p:spPr/>
        <p:txBody>
          <a:bodyPr>
            <a:normAutofit lnSpcReduction="10000"/>
          </a:bodyPr>
          <a:lstStyle/>
          <a:p>
            <a:r>
              <a:rPr sz="3200" smtClean="0"/>
              <a:t>Soluciones de base tecnolígica</a:t>
            </a:r>
            <a:r>
              <a:rPr lang="es-ES" sz="3200" dirty="0" smtClean="0"/>
              <a:t>: Descripción de los </a:t>
            </a:r>
            <a:r>
              <a:rPr sz="3200" smtClean="0"/>
              <a:t>herramientas</a:t>
            </a:r>
            <a:endParaRPr lang="es-ES" sz="3200" dirty="0"/>
          </a:p>
        </p:txBody>
      </p:sp>
      <p:pic>
        <p:nvPicPr>
          <p:cNvPr id="4" name="3 Imagen"/>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245563" y="5000636"/>
            <a:ext cx="4326965" cy="107157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596" y="3595694"/>
            <a:ext cx="2786082" cy="119062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5720" y="5514993"/>
            <a:ext cx="3513050" cy="628651"/>
          </a:xfrm>
          <a:prstGeom prst="rect">
            <a:avLst/>
          </a:prstGeom>
        </p:spPr>
      </p:pic>
    </p:spTree>
    <p:extLst>
      <p:ext uri="{BB962C8B-B14F-4D97-AF65-F5344CB8AC3E}">
        <p14:creationId xmlns:p14="http://schemas.microsoft.com/office/powerpoint/2010/main" xmlns="" val="70056852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endParaRPr lang="es-ES" dirty="0"/>
          </a:p>
        </p:txBody>
      </p:sp>
      <p:sp>
        <p:nvSpPr>
          <p:cNvPr id="4" name="3 Marcador de contenido"/>
          <p:cNvSpPr txBox="1">
            <a:spLocks/>
          </p:cNvSpPr>
          <p:nvPr/>
        </p:nvSpPr>
        <p:spPr>
          <a:xfrm>
            <a:off x="214282" y="1962620"/>
            <a:ext cx="4500594"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Font typeface="Arial" pitchFamily="34" charset="0"/>
              <a:buNone/>
            </a:pPr>
            <a:r>
              <a:rPr lang="es-ES" sz="1800" dirty="0" smtClean="0">
                <a:latin typeface="Georgia" pitchFamily="18" charset="0"/>
              </a:rPr>
              <a:t>Las soluciones propuestas están diseñadas atendiendo a las </a:t>
            </a:r>
            <a:r>
              <a:rPr lang="es-ES" sz="1800" b="1" dirty="0" smtClean="0">
                <a:latin typeface="Georgia" pitchFamily="18" charset="0"/>
              </a:rPr>
              <a:t>necesidades de </a:t>
            </a:r>
            <a:r>
              <a:rPr sz="1800" b="1" smtClean="0">
                <a:latin typeface="Georgia" pitchFamily="18" charset="0"/>
              </a:rPr>
              <a:t>nuestros clientes,</a:t>
            </a:r>
            <a:r>
              <a:rPr lang="es-ES" sz="1800" b="1" dirty="0" smtClean="0">
                <a:latin typeface="Georgia" pitchFamily="18" charset="0"/>
              </a:rPr>
              <a:t> </a:t>
            </a:r>
            <a:r>
              <a:rPr lang="es-ES" sz="1800" dirty="0" smtClean="0">
                <a:latin typeface="Georgia" pitchFamily="18" charset="0"/>
              </a:rPr>
              <a:t>procurando así que los usuarios se encuentren cómodos con los cambios </a:t>
            </a:r>
            <a:r>
              <a:rPr sz="1800" smtClean="0">
                <a:latin typeface="Georgia" pitchFamily="18" charset="0"/>
              </a:rPr>
              <a:t>en su gestión diaria</a:t>
            </a:r>
            <a:r>
              <a:rPr lang="es-ES" sz="1800" dirty="0" smtClean="0">
                <a:latin typeface="Georgia" pitchFamily="18" charset="0"/>
              </a:rPr>
              <a:t>.</a:t>
            </a:r>
          </a:p>
          <a:p>
            <a:pPr marL="0" indent="0" algn="just">
              <a:buFont typeface="Arial" pitchFamily="34" charset="0"/>
              <a:buNone/>
            </a:pPr>
            <a:r>
              <a:rPr sz="1800" smtClean="0">
                <a:latin typeface="Georgia" pitchFamily="18" charset="0"/>
              </a:rPr>
              <a:t>Desarrollamos nuestras soluciones con el objetivo de conseguir una modelo de negocio más fácil, ágil y eficaz, para nuestros clientes</a:t>
            </a:r>
            <a:endParaRPr lang="es-ES" sz="1800" dirty="0" smtClean="0">
              <a:latin typeface="Georgia" pitchFamily="18" charset="0"/>
            </a:endParaRPr>
          </a:p>
          <a:p>
            <a:pPr marL="0" indent="0" algn="just">
              <a:buFont typeface="Arial" pitchFamily="34" charset="0"/>
              <a:buNone/>
            </a:pPr>
            <a:r>
              <a:rPr sz="1800" smtClean="0">
                <a:latin typeface="Georgia" pitchFamily="18" charset="0"/>
              </a:rPr>
              <a:t>S</a:t>
            </a:r>
            <a:r>
              <a:rPr lang="es-ES" sz="1800" dirty="0" err="1" smtClean="0">
                <a:latin typeface="Georgia" pitchFamily="18" charset="0"/>
              </a:rPr>
              <a:t>on</a:t>
            </a:r>
            <a:r>
              <a:rPr sz="1800" dirty="0" smtClean="0">
                <a:latin typeface="Georgia" pitchFamily="18" charset="0"/>
              </a:rPr>
              <a:t> </a:t>
            </a:r>
            <a:r>
              <a:rPr sz="1800" b="1" smtClean="0">
                <a:latin typeface="Georgia" pitchFamily="18" charset="0"/>
              </a:rPr>
              <a:t>soluciones</a:t>
            </a:r>
            <a:r>
              <a:rPr lang="es-ES" sz="1800" b="1" dirty="0" smtClean="0">
                <a:latin typeface="Georgia" pitchFamily="18" charset="0"/>
              </a:rPr>
              <a:t> escalables</a:t>
            </a:r>
            <a:r>
              <a:rPr lang="es-ES" sz="1800" dirty="0" smtClean="0">
                <a:latin typeface="Georgia" pitchFamily="18" charset="0"/>
              </a:rPr>
              <a:t>, que permiten el crecimiento de las mismas al tiempo que crece la organización y adaptándolas al ritmo empresarial.</a:t>
            </a:r>
            <a:endParaRPr lang="es-ES" sz="1800" dirty="0">
              <a:latin typeface="Georgia" pitchFamily="18" charset="0"/>
            </a:endParaRPr>
          </a:p>
        </p:txBody>
      </p:sp>
      <p:pic>
        <p:nvPicPr>
          <p:cNvPr id="6146" name="Picture 2" descr="http://www.arriesgo.cl/wp-content/themes/Yen/timthumb.php?src=http://www.arriesgo.cl/wp-content/uploads/2011/09/Technology.jpg&amp;h=200&amp;w=290&amp;zc=1"/>
          <p:cNvPicPr>
            <a:picLocks noChangeAspect="1" noChangeArrowheads="1"/>
          </p:cNvPicPr>
          <p:nvPr/>
        </p:nvPicPr>
        <p:blipFill>
          <a:blip r:embed="rId2"/>
          <a:srcRect/>
          <a:stretch>
            <a:fillRect/>
          </a:stretch>
        </p:blipFill>
        <p:spPr bwMode="auto">
          <a:xfrm>
            <a:off x="4857752" y="1505100"/>
            <a:ext cx="3929090" cy="2709718"/>
          </a:xfrm>
          <a:prstGeom prst="rect">
            <a:avLst/>
          </a:prstGeom>
          <a:noFill/>
          <a:effectLst>
            <a:reflection blurRad="6350" stA="50000" endA="300" endPos="90000" dir="5400000" sy="-100000" algn="bl" rotWithShape="0"/>
          </a:effectLst>
        </p:spPr>
      </p:pic>
    </p:spTree>
    <p:extLst>
      <p:ext uri="{BB962C8B-B14F-4D97-AF65-F5344CB8AC3E}">
        <p14:creationId xmlns:p14="http://schemas.microsoft.com/office/powerpoint/2010/main" xmlns="" val="235246649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r>
              <a:rPr lang="es-ES" sz="3100" b="1" dirty="0" smtClean="0"/>
              <a:t>ERP</a:t>
            </a:r>
            <a:endParaRPr lang="es-ES" sz="3100" b="1" dirty="0"/>
          </a:p>
        </p:txBody>
      </p:sp>
      <p:pic>
        <p:nvPicPr>
          <p:cNvPr id="6" name="Picture 2" descr="E:\SINCORP\CLIENTES\OVP SOFTWARE\Planificación comercial\Logos\logo-azul-degradado (2).jpg"/>
          <p:cNvPicPr>
            <a:picLocks noChangeAspect="1" noChangeArrowheads="1"/>
          </p:cNvPicPr>
          <p:nvPr/>
        </p:nvPicPr>
        <p:blipFill>
          <a:blip r:embed="rId2" cstate="print"/>
          <a:srcRect/>
          <a:stretch>
            <a:fillRect/>
          </a:stretch>
        </p:blipFill>
        <p:spPr bwMode="auto">
          <a:xfrm>
            <a:off x="5172336" y="3929066"/>
            <a:ext cx="3614506" cy="1133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214282" y="1683427"/>
            <a:ext cx="4857784" cy="2308324"/>
          </a:xfrm>
          <a:prstGeom prst="rect">
            <a:avLst/>
          </a:prstGeom>
        </p:spPr>
        <p:txBody>
          <a:bodyPr wrap="square">
            <a:spAutoFit/>
          </a:bodyPr>
          <a:lstStyle/>
          <a:p>
            <a:r>
              <a:rPr lang="es-ES" dirty="0" smtClean="0">
                <a:latin typeface="Georgia" pitchFamily="18" charset="0"/>
              </a:rPr>
              <a:t>Nuestras</a:t>
            </a:r>
            <a:r>
              <a:rPr lang="es-ES" b="1" dirty="0" smtClean="0">
                <a:latin typeface="Georgia" pitchFamily="18" charset="0"/>
              </a:rPr>
              <a:t> soluciones ERP</a:t>
            </a:r>
            <a:r>
              <a:rPr lang="es-ES" dirty="0" smtClean="0">
                <a:latin typeface="Georgia" pitchFamily="18" charset="0"/>
              </a:rPr>
              <a:t> le ayudan a aumentar la productividad de su empresa, ya que se trata de una potente herramienta que le ofrece una rápida implementación y escalabilidad, para garantizarle un control total de las actividades de su negocio ayudándole a reducir costes y a conseguir una gestión más eficaz.</a:t>
            </a:r>
            <a:endParaRPr lang="es-ES" dirty="0">
              <a:latin typeface="Georgia" pitchFamily="18" charset="0"/>
            </a:endParaRPr>
          </a:p>
        </p:txBody>
      </p:sp>
      <p:sp>
        <p:nvSpPr>
          <p:cNvPr id="8" name="7 Rectángulo"/>
          <p:cNvSpPr/>
          <p:nvPr/>
        </p:nvSpPr>
        <p:spPr>
          <a:xfrm>
            <a:off x="928662" y="4121072"/>
            <a:ext cx="3429024" cy="2308324"/>
          </a:xfrm>
          <a:prstGeom prst="rect">
            <a:avLst/>
          </a:prstGeom>
        </p:spPr>
        <p:txBody>
          <a:bodyPr wrap="square">
            <a:spAutoFit/>
          </a:bodyPr>
          <a:lstStyle/>
          <a:p>
            <a:pPr>
              <a:buClr>
                <a:schemeClr val="tx2">
                  <a:lumMod val="60000"/>
                  <a:lumOff val="40000"/>
                </a:schemeClr>
              </a:buClr>
              <a:buFont typeface="Wingdings" pitchFamily="2" charset="2"/>
              <a:buChar char="ü"/>
              <a:defRPr/>
            </a:pPr>
            <a:r>
              <a:rPr lang="es-ES" b="1" dirty="0" smtClean="0">
                <a:latin typeface="Georgia" pitchFamily="18" charset="0"/>
              </a:rPr>
              <a:t> Gestión de Trazabilidad.</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Proveedores.</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Clientes.</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Ventas.</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Facturación.</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Contabilidad.</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Costes.</a:t>
            </a:r>
            <a:endParaRPr lang="es-ES" dirty="0" smtClean="0">
              <a:latin typeface="Georgia" pitchFamily="18" charset="0"/>
            </a:endParaRPr>
          </a:p>
          <a:p>
            <a:pPr>
              <a:buClr>
                <a:schemeClr val="tx2">
                  <a:lumMod val="60000"/>
                  <a:lumOff val="40000"/>
                </a:schemeClr>
              </a:buClr>
              <a:buFont typeface="Wingdings" pitchFamily="2" charset="2"/>
              <a:buChar char="ü"/>
              <a:defRPr/>
            </a:pPr>
            <a:r>
              <a:rPr lang="es-ES" b="1" dirty="0" smtClean="0">
                <a:latin typeface="Georgia" pitchFamily="18" charset="0"/>
              </a:rPr>
              <a:t> Gestión de Informes.</a:t>
            </a:r>
            <a:endParaRPr lang="es-ES" dirty="0">
              <a:latin typeface="Georgia" pitchFamily="18" charset="0"/>
            </a:endParaRPr>
          </a:p>
        </p:txBody>
      </p:sp>
      <p:pic>
        <p:nvPicPr>
          <p:cNvPr id="8194" name="Picture 2" descr="http://www.salesworks.com/wp-content/uploads/Microsoft-Dynamics-NAV-logo.png"/>
          <p:cNvPicPr>
            <a:picLocks noChangeAspect="1" noChangeArrowheads="1"/>
          </p:cNvPicPr>
          <p:nvPr/>
        </p:nvPicPr>
        <p:blipFill>
          <a:blip r:embed="rId3"/>
          <a:srcRect/>
          <a:stretch>
            <a:fillRect/>
          </a:stretch>
        </p:blipFill>
        <p:spPr bwMode="auto">
          <a:xfrm>
            <a:off x="4786314" y="2481284"/>
            <a:ext cx="4284030" cy="804840"/>
          </a:xfrm>
          <a:prstGeom prst="rect">
            <a:avLst/>
          </a:prstGeom>
          <a:noFill/>
        </p:spPr>
      </p:pic>
    </p:spTree>
    <p:extLst>
      <p:ext uri="{BB962C8B-B14F-4D97-AF65-F5344CB8AC3E}">
        <p14:creationId xmlns:p14="http://schemas.microsoft.com/office/powerpoint/2010/main" xmlns="" val="235246649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r>
              <a:rPr lang="es-ES" sz="3100" b="1" dirty="0" smtClean="0"/>
              <a:t>CRM </a:t>
            </a:r>
            <a:endParaRPr lang="es-ES" sz="3100" b="1" dirty="0"/>
          </a:p>
        </p:txBody>
      </p:sp>
      <p:graphicFrame>
        <p:nvGraphicFramePr>
          <p:cNvPr id="5" name="4 Tabla"/>
          <p:cNvGraphicFramePr>
            <a:graphicFrameLocks noGrp="1"/>
          </p:cNvGraphicFramePr>
          <p:nvPr/>
        </p:nvGraphicFramePr>
        <p:xfrm>
          <a:off x="428596" y="1714488"/>
          <a:ext cx="4714908" cy="3017520"/>
        </p:xfrm>
        <a:graphic>
          <a:graphicData uri="http://schemas.openxmlformats.org/drawingml/2006/table">
            <a:tbl>
              <a:tblPr/>
              <a:tblGrid>
                <a:gridCol w="4714908"/>
              </a:tblGrid>
              <a:tr h="2643206">
                <a:tc>
                  <a:txBody>
                    <a:bodyPr/>
                    <a:lstStyle/>
                    <a:p>
                      <a:pPr algn="l"/>
                      <a:r>
                        <a:rPr lang="es-ES" sz="1800" dirty="0">
                          <a:latin typeface="Georgia" pitchFamily="18" charset="0"/>
                        </a:rPr>
                        <a:t/>
                      </a:r>
                      <a:br>
                        <a:rPr lang="es-ES" sz="1800" dirty="0">
                          <a:latin typeface="Georgia" pitchFamily="18" charset="0"/>
                        </a:rPr>
                      </a:br>
                      <a:r>
                        <a:rPr lang="es-ES" sz="1800" b="1" dirty="0">
                          <a:latin typeface="Georgia" pitchFamily="18" charset="0"/>
                        </a:rPr>
                        <a:t>Tome decisiones más rápidas y con la mejor información disponible mediante la </a:t>
                      </a:r>
                      <a:r>
                        <a:rPr lang="es-ES" sz="1800" b="1" dirty="0" smtClean="0">
                          <a:latin typeface="Georgia" pitchFamily="18" charset="0"/>
                        </a:rPr>
                        <a:t>soluciones </a:t>
                      </a:r>
                      <a:r>
                        <a:rPr lang="es-ES" sz="1800" b="1" dirty="0">
                          <a:latin typeface="Georgia" pitchFamily="18" charset="0"/>
                        </a:rPr>
                        <a:t>CRM más </a:t>
                      </a:r>
                      <a:r>
                        <a:rPr lang="es-ES" sz="1800" b="1" dirty="0" smtClean="0">
                          <a:latin typeface="Georgia" pitchFamily="18" charset="0"/>
                        </a:rPr>
                        <a:t>completas </a:t>
                      </a:r>
                      <a:r>
                        <a:rPr lang="es-ES" sz="1800" b="1" dirty="0">
                          <a:latin typeface="Georgia" pitchFamily="18" charset="0"/>
                        </a:rPr>
                        <a:t>y con más </a:t>
                      </a:r>
                      <a:r>
                        <a:rPr lang="es-ES" sz="1800" b="1" dirty="0" smtClean="0">
                          <a:latin typeface="Georgia" pitchFamily="18" charset="0"/>
                        </a:rPr>
                        <a:t>funcionalidades </a:t>
                      </a:r>
                      <a:r>
                        <a:rPr lang="es-ES" sz="1800" b="1" dirty="0">
                          <a:latin typeface="Georgia" pitchFamily="18" charset="0"/>
                        </a:rPr>
                        <a:t>del mercado</a:t>
                      </a:r>
                      <a:r>
                        <a:rPr lang="es-ES" sz="1800" b="1" dirty="0" smtClean="0">
                          <a:latin typeface="Georgia" pitchFamily="18" charset="0"/>
                        </a:rPr>
                        <a:t>.</a:t>
                      </a:r>
                      <a:endParaRPr lang="es-ES" sz="1800" dirty="0">
                        <a:latin typeface="Georgia" pitchFamily="18" charset="0"/>
                      </a:endParaRPr>
                    </a:p>
                    <a:p>
                      <a:pPr algn="l"/>
                      <a:r>
                        <a:rPr lang="es-ES" sz="1800" dirty="0">
                          <a:latin typeface="Georgia" pitchFamily="18" charset="0"/>
                        </a:rPr>
                        <a:t>La clave para el crecimiento de la empresa son los clientes. Tanto si desea conseguir nuevos clientes como retener los que ya tiene, la capacidad de gestionar eficazmente su relación con ellos es fundamental para el éxito de cualquier organización.</a:t>
                      </a:r>
                    </a:p>
                  </a:txBody>
                  <a:tcPr marL="0" marR="0" marT="0" marB="0">
                    <a:lnL>
                      <a:noFill/>
                    </a:lnL>
                    <a:lnR>
                      <a:noFill/>
                    </a:lnR>
                    <a:lnT>
                      <a:noFill/>
                    </a:lnT>
                    <a:lnB>
                      <a:noFill/>
                    </a:lnB>
                    <a:solidFill>
                      <a:srgbClr val="FFFFFF"/>
                    </a:solidFill>
                  </a:tcPr>
                </a:tc>
              </a:tr>
            </a:tbl>
          </a:graphicData>
        </a:graphic>
      </p:graphicFrame>
      <p:sp>
        <p:nvSpPr>
          <p:cNvPr id="6" name="5 CuadroTexto"/>
          <p:cNvSpPr txBox="1"/>
          <p:nvPr/>
        </p:nvSpPr>
        <p:spPr>
          <a:xfrm>
            <a:off x="285720" y="5077438"/>
            <a:ext cx="6143668" cy="923330"/>
          </a:xfrm>
          <a:prstGeom prst="rect">
            <a:avLst/>
          </a:prstGeom>
          <a:noFill/>
        </p:spPr>
        <p:txBody>
          <a:bodyPr wrap="square" rtlCol="0">
            <a:spAutoFit/>
          </a:bodyPr>
          <a:lstStyle/>
          <a:p>
            <a:r>
              <a:rPr lang="es-ES" b="1" dirty="0" smtClean="0">
                <a:latin typeface="Georgia" pitchFamily="18" charset="0"/>
              </a:rPr>
              <a:t>Gestión de ventas,  Gestión de Marketing, Gestión de Productos, Gestión de colaboración, Gestión de Informes, etc.</a:t>
            </a:r>
            <a:endParaRPr lang="es-ES" b="1" dirty="0">
              <a:latin typeface="Georgia"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5643570" y="3786190"/>
            <a:ext cx="3190453"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http://www.integratekcorp.com/Portals/0/Imagenes/Ms_DynamicsCRM.png"/>
          <p:cNvPicPr>
            <a:picLocks noChangeAspect="1" noChangeArrowheads="1"/>
          </p:cNvPicPr>
          <p:nvPr/>
        </p:nvPicPr>
        <p:blipFill>
          <a:blip r:embed="rId3"/>
          <a:srcRect/>
          <a:stretch>
            <a:fillRect/>
          </a:stretch>
        </p:blipFill>
        <p:spPr bwMode="auto">
          <a:xfrm>
            <a:off x="5286380" y="2000240"/>
            <a:ext cx="3652863" cy="1389759"/>
          </a:xfrm>
          <a:prstGeom prst="rect">
            <a:avLst/>
          </a:prstGeom>
          <a:noFill/>
        </p:spPr>
      </p:pic>
    </p:spTree>
    <p:extLst>
      <p:ext uri="{BB962C8B-B14F-4D97-AF65-F5344CB8AC3E}">
        <p14:creationId xmlns:p14="http://schemas.microsoft.com/office/powerpoint/2010/main" xmlns="" val="235246649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r>
              <a:rPr lang="es-ES" sz="3100" b="1" dirty="0" smtClean="0"/>
              <a:t>PLATAFORMA COLABORATIVAS </a:t>
            </a:r>
            <a:endParaRPr lang="es-ES" sz="3100" b="1" dirty="0"/>
          </a:p>
        </p:txBody>
      </p:sp>
      <p:sp>
        <p:nvSpPr>
          <p:cNvPr id="5" name="4 Rectángulo"/>
          <p:cNvSpPr/>
          <p:nvPr/>
        </p:nvSpPr>
        <p:spPr>
          <a:xfrm>
            <a:off x="214282" y="1962685"/>
            <a:ext cx="4572000" cy="1323439"/>
          </a:xfrm>
          <a:prstGeom prst="rect">
            <a:avLst/>
          </a:prstGeom>
        </p:spPr>
        <p:txBody>
          <a:bodyPr>
            <a:spAutoFit/>
          </a:bodyPr>
          <a:lstStyle/>
          <a:p>
            <a:r>
              <a:rPr lang="es-ES" sz="1600" b="1" dirty="0" smtClean="0">
                <a:latin typeface="Georgia" pitchFamily="18" charset="0"/>
              </a:rPr>
              <a:t>SharePoint 2010 </a:t>
            </a:r>
            <a:r>
              <a:rPr lang="es-ES" sz="1600" dirty="0" smtClean="0">
                <a:latin typeface="Georgia" pitchFamily="18" charset="0"/>
              </a:rPr>
              <a:t>es la plataforma de </a:t>
            </a:r>
            <a:r>
              <a:rPr lang="es-ES" sz="1600" b="1" dirty="0" smtClean="0">
                <a:latin typeface="Georgia" pitchFamily="18" charset="0"/>
              </a:rPr>
              <a:t>colaboración empresarial </a:t>
            </a:r>
            <a:r>
              <a:rPr lang="es-ES" sz="1600" dirty="0" smtClean="0">
                <a:latin typeface="Georgia" pitchFamily="18" charset="0"/>
              </a:rPr>
              <a:t>que le permite incrementar la productividad y administrar los contenidos a través de la interfaz familiar de Office. </a:t>
            </a:r>
            <a:endParaRPr lang="es-ES" sz="1600" dirty="0">
              <a:latin typeface="Georgia" pitchFamily="18" charset="0"/>
            </a:endParaRPr>
          </a:p>
        </p:txBody>
      </p:sp>
      <p:sp>
        <p:nvSpPr>
          <p:cNvPr id="6" name="5 Rectángulo"/>
          <p:cNvSpPr/>
          <p:nvPr/>
        </p:nvSpPr>
        <p:spPr>
          <a:xfrm>
            <a:off x="214282" y="3929066"/>
            <a:ext cx="4572000" cy="584775"/>
          </a:xfrm>
          <a:prstGeom prst="rect">
            <a:avLst/>
          </a:prstGeom>
        </p:spPr>
        <p:txBody>
          <a:bodyPr>
            <a:spAutoFit/>
          </a:bodyPr>
          <a:lstStyle/>
          <a:p>
            <a:r>
              <a:rPr lang="es-ES" sz="1600" dirty="0" smtClean="0">
                <a:latin typeface="Georgia" pitchFamily="18" charset="0"/>
              </a:rPr>
              <a:t>Colaborar eficientemente con el resto de las personas de la organización</a:t>
            </a:r>
            <a:endParaRPr lang="es-ES" sz="1600" dirty="0">
              <a:latin typeface="Georgia" pitchFamily="18" charset="0"/>
            </a:endParaRPr>
          </a:p>
        </p:txBody>
      </p:sp>
      <p:sp>
        <p:nvSpPr>
          <p:cNvPr id="7" name="6 Rectángulo"/>
          <p:cNvSpPr/>
          <p:nvPr/>
        </p:nvSpPr>
        <p:spPr>
          <a:xfrm>
            <a:off x="214282" y="3169507"/>
            <a:ext cx="4572000" cy="830997"/>
          </a:xfrm>
          <a:prstGeom prst="rect">
            <a:avLst/>
          </a:prstGeom>
        </p:spPr>
        <p:txBody>
          <a:bodyPr>
            <a:spAutoFit/>
          </a:bodyPr>
          <a:lstStyle/>
          <a:p>
            <a:r>
              <a:rPr lang="es-ES" sz="1600" b="1" dirty="0" smtClean="0">
                <a:latin typeface="Georgia" pitchFamily="18" charset="0"/>
              </a:rPr>
              <a:t>Crear sitios personales</a:t>
            </a:r>
            <a:r>
              <a:rPr lang="es-ES" sz="1600" dirty="0" smtClean="0">
                <a:latin typeface="Georgia" pitchFamily="18" charset="0"/>
              </a:rPr>
              <a:t>, en los que puede administrar y compartir información con el resto de los usuarios</a:t>
            </a:r>
            <a:endParaRPr lang="es-ES" sz="1600" dirty="0">
              <a:latin typeface="Georgia" pitchFamily="18" charset="0"/>
            </a:endParaRPr>
          </a:p>
        </p:txBody>
      </p:sp>
      <p:sp>
        <p:nvSpPr>
          <p:cNvPr id="8" name="7 Rectángulo"/>
          <p:cNvSpPr/>
          <p:nvPr/>
        </p:nvSpPr>
        <p:spPr>
          <a:xfrm>
            <a:off x="214314" y="4915927"/>
            <a:ext cx="4572000" cy="584775"/>
          </a:xfrm>
          <a:prstGeom prst="rect">
            <a:avLst/>
          </a:prstGeom>
        </p:spPr>
        <p:txBody>
          <a:bodyPr>
            <a:spAutoFit/>
          </a:bodyPr>
          <a:lstStyle/>
          <a:p>
            <a:r>
              <a:rPr lang="es-ES" sz="1600" dirty="0" smtClean="0">
                <a:latin typeface="Georgia" pitchFamily="18" charset="0"/>
              </a:rPr>
              <a:t>Buscar personas, conocimientos y </a:t>
            </a:r>
            <a:r>
              <a:rPr lang="es-ES" sz="1600" b="1" dirty="0" smtClean="0">
                <a:latin typeface="Georgia" pitchFamily="18" charset="0"/>
              </a:rPr>
              <a:t>datos en las aplicaciones empresariales.</a:t>
            </a:r>
            <a:endParaRPr lang="es-ES" sz="1600" b="1" dirty="0">
              <a:latin typeface="Georgia" pitchFamily="18" charset="0"/>
            </a:endParaRPr>
          </a:p>
        </p:txBody>
      </p:sp>
      <p:sp>
        <p:nvSpPr>
          <p:cNvPr id="9" name="8 Rectángulo"/>
          <p:cNvSpPr/>
          <p:nvPr/>
        </p:nvSpPr>
        <p:spPr>
          <a:xfrm>
            <a:off x="214282" y="4415861"/>
            <a:ext cx="4572000" cy="584775"/>
          </a:xfrm>
          <a:prstGeom prst="rect">
            <a:avLst/>
          </a:prstGeom>
        </p:spPr>
        <p:txBody>
          <a:bodyPr>
            <a:spAutoFit/>
          </a:bodyPr>
          <a:lstStyle/>
          <a:p>
            <a:r>
              <a:rPr lang="es-ES" sz="1600" b="1" dirty="0" smtClean="0">
                <a:latin typeface="Georgia" pitchFamily="18" charset="0"/>
              </a:rPr>
              <a:t>Administrar documentos, registros y contenido Web.</a:t>
            </a:r>
            <a:endParaRPr lang="es-ES" sz="1600" b="1" dirty="0">
              <a:latin typeface="Georgia" pitchFamily="18" charset="0"/>
            </a:endParaRPr>
          </a:p>
        </p:txBody>
      </p:sp>
      <p:sp>
        <p:nvSpPr>
          <p:cNvPr id="10" name="9 Rectángulo"/>
          <p:cNvSpPr/>
          <p:nvPr/>
        </p:nvSpPr>
        <p:spPr>
          <a:xfrm>
            <a:off x="214282" y="5423616"/>
            <a:ext cx="5857916" cy="1077218"/>
          </a:xfrm>
          <a:prstGeom prst="rect">
            <a:avLst/>
          </a:prstGeom>
        </p:spPr>
        <p:txBody>
          <a:bodyPr wrap="square">
            <a:spAutoFit/>
          </a:bodyPr>
          <a:lstStyle/>
          <a:p>
            <a:r>
              <a:rPr lang="es-ES" sz="1600" dirty="0" smtClean="0">
                <a:latin typeface="Georgia" pitchFamily="18" charset="0"/>
              </a:rPr>
              <a:t>Publicar </a:t>
            </a:r>
            <a:r>
              <a:rPr lang="es-ES" sz="1600" b="1" dirty="0" smtClean="0">
                <a:latin typeface="Georgia" pitchFamily="18" charset="0"/>
              </a:rPr>
              <a:t>fácilmente informes, listas e indicadores </a:t>
            </a:r>
            <a:r>
              <a:rPr lang="es-ES" sz="1600" dirty="0" smtClean="0">
                <a:latin typeface="Georgia" pitchFamily="18" charset="0"/>
              </a:rPr>
              <a:t>clave de rendimiento (KPI, </a:t>
            </a:r>
            <a:r>
              <a:rPr lang="es-ES" sz="1600" i="1" dirty="0" smtClean="0">
                <a:latin typeface="Georgia" pitchFamily="18" charset="0"/>
              </a:rPr>
              <a:t>Key Performance </a:t>
            </a:r>
            <a:r>
              <a:rPr lang="es-ES" sz="1600" i="1" dirty="0" err="1" smtClean="0">
                <a:latin typeface="Georgia" pitchFamily="18" charset="0"/>
              </a:rPr>
              <a:t>Indicators</a:t>
            </a:r>
            <a:r>
              <a:rPr lang="es-ES" sz="1600" dirty="0" smtClean="0">
                <a:latin typeface="Georgia" pitchFamily="18" charset="0"/>
              </a:rPr>
              <a:t>) vinculándolos a aplicaciones empresariales, como SAP, Siebel y Microsoft SQL Server 2005</a:t>
            </a:r>
            <a:endParaRPr lang="es-ES" sz="1600" dirty="0">
              <a:latin typeface="Georgia" pitchFamily="18" charset="0"/>
            </a:endParaRPr>
          </a:p>
        </p:txBody>
      </p:sp>
      <p:pic>
        <p:nvPicPr>
          <p:cNvPr id="11" name="Picture 2" descr="http://www.sincorp.net/imagenes/sharepoint2010.png"/>
          <p:cNvPicPr>
            <a:picLocks noChangeAspect="1" noChangeArrowheads="1"/>
          </p:cNvPicPr>
          <p:nvPr/>
        </p:nvPicPr>
        <p:blipFill>
          <a:blip r:embed="rId2"/>
          <a:srcRect/>
          <a:stretch>
            <a:fillRect/>
          </a:stretch>
        </p:blipFill>
        <p:spPr bwMode="auto">
          <a:xfrm>
            <a:off x="5214942" y="2214554"/>
            <a:ext cx="3188138" cy="1285884"/>
          </a:xfrm>
          <a:prstGeom prst="rect">
            <a:avLst/>
          </a:prstGeom>
          <a:noFill/>
        </p:spPr>
      </p:pic>
      <p:pic>
        <p:nvPicPr>
          <p:cNvPr id="12" name="Picture 4" descr="http://www.sincorp.net/imagenes/foundation2010.png"/>
          <p:cNvPicPr>
            <a:picLocks noChangeAspect="1" noChangeArrowheads="1"/>
          </p:cNvPicPr>
          <p:nvPr/>
        </p:nvPicPr>
        <p:blipFill>
          <a:blip r:embed="rId3"/>
          <a:srcRect/>
          <a:stretch>
            <a:fillRect/>
          </a:stretch>
        </p:blipFill>
        <p:spPr bwMode="auto">
          <a:xfrm>
            <a:off x="5186955" y="4071942"/>
            <a:ext cx="3314135" cy="1071570"/>
          </a:xfrm>
          <a:prstGeom prst="rect">
            <a:avLst/>
          </a:prstGeom>
          <a:noFill/>
        </p:spPr>
      </p:pic>
    </p:spTree>
    <p:extLst>
      <p:ext uri="{BB962C8B-B14F-4D97-AF65-F5344CB8AC3E}">
        <p14:creationId xmlns:p14="http://schemas.microsoft.com/office/powerpoint/2010/main" xmlns="" val="235246649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r>
              <a:rPr lang="es-ES" sz="3100" b="1" dirty="0" smtClean="0"/>
              <a:t>SOLUCIONES WEB</a:t>
            </a:r>
            <a:endParaRPr lang="es-ES" sz="3100" b="1" dirty="0"/>
          </a:p>
        </p:txBody>
      </p:sp>
      <p:sp>
        <p:nvSpPr>
          <p:cNvPr id="13" name="12 CuadroTexto"/>
          <p:cNvSpPr txBox="1"/>
          <p:nvPr/>
        </p:nvSpPr>
        <p:spPr>
          <a:xfrm>
            <a:off x="357158" y="2071678"/>
            <a:ext cx="3071834" cy="40011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000" b="1" dirty="0" smtClean="0">
                <a:ln w="10541" cmpd="sng">
                  <a:solidFill>
                    <a:schemeClr val="accent1">
                      <a:shade val="88000"/>
                      <a:satMod val="110000"/>
                    </a:schemeClr>
                  </a:solidFill>
                  <a:prstDash val="solid"/>
                </a:ln>
                <a:effectLst/>
              </a:rPr>
              <a:t>WEB CORPORATIVA</a:t>
            </a:r>
            <a:endParaRPr lang="es-ES" sz="2000" b="1" dirty="0">
              <a:ln w="10541" cmpd="sng">
                <a:solidFill>
                  <a:schemeClr val="accent1">
                    <a:shade val="88000"/>
                    <a:satMod val="110000"/>
                  </a:schemeClr>
                </a:solidFill>
                <a:prstDash val="solid"/>
              </a:ln>
              <a:effectLst/>
            </a:endParaRPr>
          </a:p>
        </p:txBody>
      </p:sp>
      <p:sp>
        <p:nvSpPr>
          <p:cNvPr id="14" name="13 CuadroTexto"/>
          <p:cNvSpPr txBox="1"/>
          <p:nvPr/>
        </p:nvSpPr>
        <p:spPr>
          <a:xfrm>
            <a:off x="357158" y="3721246"/>
            <a:ext cx="4071966" cy="70788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dirty="0" smtClean="0">
                <a:ln w="10541" cmpd="sng">
                  <a:solidFill>
                    <a:schemeClr val="accent1">
                      <a:shade val="88000"/>
                      <a:satMod val="110000"/>
                    </a:schemeClr>
                  </a:solidFill>
                  <a:prstDash val="solid"/>
                </a:ln>
                <a:effectLst/>
              </a:rPr>
              <a:t>COMERCIO ELECTRÓNICO</a:t>
            </a:r>
          </a:p>
          <a:p>
            <a:r>
              <a:rPr lang="es-ES" sz="2000" b="1" dirty="0" smtClean="0">
                <a:ln w="10541" cmpd="sng">
                  <a:solidFill>
                    <a:schemeClr val="accent1">
                      <a:shade val="88000"/>
                      <a:satMod val="110000"/>
                    </a:schemeClr>
                  </a:solidFill>
                  <a:prstDash val="solid"/>
                </a:ln>
                <a:effectLst/>
              </a:rPr>
              <a:t>                  b2b – b2c</a:t>
            </a:r>
            <a:endParaRPr lang="es-ES" sz="2000" b="1" dirty="0">
              <a:ln w="10541" cmpd="sng">
                <a:solidFill>
                  <a:schemeClr val="accent1">
                    <a:shade val="88000"/>
                    <a:satMod val="110000"/>
                  </a:schemeClr>
                </a:solidFill>
                <a:prstDash val="solid"/>
              </a:ln>
              <a:effectLst/>
            </a:endParaRPr>
          </a:p>
        </p:txBody>
      </p:sp>
      <p:sp>
        <p:nvSpPr>
          <p:cNvPr id="15" name="14 Rectángulo"/>
          <p:cNvSpPr/>
          <p:nvPr/>
        </p:nvSpPr>
        <p:spPr>
          <a:xfrm>
            <a:off x="285720" y="2643182"/>
            <a:ext cx="5214974" cy="1077218"/>
          </a:xfrm>
          <a:prstGeom prst="rect">
            <a:avLst/>
          </a:prstGeom>
        </p:spPr>
        <p:txBody>
          <a:bodyPr wrap="square">
            <a:spAutoFit/>
          </a:bodyPr>
          <a:lstStyle/>
          <a:p>
            <a:r>
              <a:rPr lang="es-ES" sz="1600" dirty="0" smtClean="0">
                <a:latin typeface="Georgia" pitchFamily="18" charset="0"/>
              </a:rPr>
              <a:t>Solución orientada a solventar las </a:t>
            </a:r>
            <a:r>
              <a:rPr lang="es-ES" sz="1600" b="1" dirty="0" smtClean="0">
                <a:latin typeface="Georgia" pitchFamily="18" charset="0"/>
              </a:rPr>
              <a:t>necesidades de promoción</a:t>
            </a:r>
            <a:r>
              <a:rPr lang="es-ES" sz="1600" dirty="0" smtClean="0">
                <a:latin typeface="Georgia" pitchFamily="18" charset="0"/>
              </a:rPr>
              <a:t> a  aquellas empresas que desean tener una </a:t>
            </a:r>
            <a:r>
              <a:rPr lang="es-ES" sz="1600" b="1" dirty="0" smtClean="0">
                <a:latin typeface="Georgia" pitchFamily="18" charset="0"/>
              </a:rPr>
              <a:t>presencia profesional y de calidad en Internet.</a:t>
            </a:r>
            <a:r>
              <a:rPr lang="es-ES" sz="1600" dirty="0" smtClean="0">
                <a:latin typeface="Georgia" pitchFamily="18" charset="0"/>
              </a:rPr>
              <a:t/>
            </a:r>
            <a:br>
              <a:rPr lang="es-ES" sz="1600" dirty="0" smtClean="0">
                <a:latin typeface="Georgia" pitchFamily="18" charset="0"/>
              </a:rPr>
            </a:br>
            <a:endParaRPr lang="es-ES" sz="1600" dirty="0">
              <a:latin typeface="Georgia" pitchFamily="18" charset="0"/>
            </a:endParaRPr>
          </a:p>
        </p:txBody>
      </p:sp>
      <p:sp>
        <p:nvSpPr>
          <p:cNvPr id="16" name="15 Rectángulo"/>
          <p:cNvSpPr/>
          <p:nvPr/>
        </p:nvSpPr>
        <p:spPr>
          <a:xfrm>
            <a:off x="285720" y="4683823"/>
            <a:ext cx="6072230" cy="2308324"/>
          </a:xfrm>
          <a:prstGeom prst="rect">
            <a:avLst/>
          </a:prstGeom>
        </p:spPr>
        <p:txBody>
          <a:bodyPr wrap="square">
            <a:spAutoFit/>
          </a:bodyPr>
          <a:lstStyle/>
          <a:p>
            <a:r>
              <a:rPr lang="es-ES" sz="1600" b="1" dirty="0" smtClean="0">
                <a:latin typeface="Georgia" pitchFamily="18" charset="0"/>
              </a:rPr>
              <a:t>INICIATIVA GC17</a:t>
            </a:r>
            <a:r>
              <a:rPr lang="es-ES" sz="1600" dirty="0" smtClean="0">
                <a:latin typeface="Georgia" pitchFamily="18" charset="0"/>
              </a:rPr>
              <a:t> aporta soluciones de </a:t>
            </a:r>
            <a:r>
              <a:rPr lang="es-ES" sz="1600" b="1" dirty="0" smtClean="0">
                <a:latin typeface="Georgia" pitchFamily="18" charset="0"/>
              </a:rPr>
              <a:t>negocio para comercio electrónico</a:t>
            </a:r>
            <a:r>
              <a:rPr lang="es-ES" sz="1600" dirty="0" smtClean="0">
                <a:latin typeface="Georgia" pitchFamily="18" charset="0"/>
              </a:rPr>
              <a:t>.   Nuestras soluciones web se </a:t>
            </a:r>
            <a:r>
              <a:rPr lang="es-ES" sz="1600" b="1" dirty="0" smtClean="0">
                <a:latin typeface="Georgia" pitchFamily="18" charset="0"/>
              </a:rPr>
              <a:t>integran con su sistema de gestión</a:t>
            </a:r>
            <a:r>
              <a:rPr lang="es-ES" sz="1600" dirty="0" smtClean="0">
                <a:latin typeface="Georgia" pitchFamily="18" charset="0"/>
              </a:rPr>
              <a:t> para que Internet sea un </a:t>
            </a:r>
            <a:r>
              <a:rPr lang="es-ES" sz="1600" b="1" dirty="0" smtClean="0">
                <a:latin typeface="Georgia" pitchFamily="18" charset="0"/>
              </a:rPr>
              <a:t>canal de comunicación y ventas eficaz</a:t>
            </a:r>
            <a:r>
              <a:rPr lang="es-ES" sz="1600" dirty="0" smtClean="0">
                <a:latin typeface="Georgia" pitchFamily="18" charset="0"/>
              </a:rPr>
              <a:t> para su empresa.  </a:t>
            </a:r>
          </a:p>
          <a:p>
            <a:endParaRPr lang="es-ES" sz="1600" dirty="0" smtClean="0">
              <a:latin typeface="Georgia" pitchFamily="18" charset="0"/>
            </a:endParaRPr>
          </a:p>
          <a:p>
            <a:r>
              <a:rPr sz="1600" b="1" smtClean="0">
                <a:latin typeface="Georgia" pitchFamily="18" charset="0"/>
              </a:rPr>
              <a:t>INICIATIVA GC17</a:t>
            </a:r>
            <a:r>
              <a:rPr lang="es-ES" sz="1600" dirty="0" smtClean="0">
                <a:latin typeface="Georgia" pitchFamily="18" charset="0"/>
              </a:rPr>
              <a:t> le brinda la oportunidad de hacer uso de  los Portales Web B2B y B2C para comercio electrónico,.</a:t>
            </a:r>
          </a:p>
          <a:p>
            <a:r>
              <a:rPr lang="es-ES" sz="1600" dirty="0" smtClean="0">
                <a:latin typeface="Georgia" pitchFamily="18" charset="0"/>
              </a:rPr>
              <a:t/>
            </a:r>
            <a:br>
              <a:rPr lang="es-ES" sz="1600" dirty="0" smtClean="0">
                <a:latin typeface="Georgia" pitchFamily="18" charset="0"/>
              </a:rPr>
            </a:br>
            <a:endParaRPr lang="es-ES" sz="1600" dirty="0">
              <a:latin typeface="Georg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286380" y="1339418"/>
            <a:ext cx="2428892" cy="15180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643570" y="2714620"/>
            <a:ext cx="2623669" cy="164305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215074" y="4143380"/>
            <a:ext cx="2744241" cy="1724016"/>
          </a:xfrm>
          <a:prstGeom prst="rect">
            <a:avLst/>
          </a:prstGeom>
          <a:noFill/>
          <a:ln w="9525">
            <a:noFill/>
            <a:miter lim="800000"/>
            <a:headEnd/>
            <a:tailEnd/>
          </a:ln>
          <a:effectLst/>
        </p:spPr>
      </p:pic>
    </p:spTree>
    <p:extLst>
      <p:ext uri="{BB962C8B-B14F-4D97-AF65-F5344CB8AC3E}">
        <p14:creationId xmlns:p14="http://schemas.microsoft.com/office/powerpoint/2010/main" xmlns="" val="235246649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Soluciones de base tecnológica </a:t>
            </a:r>
            <a:r>
              <a:rPr dirty="0" smtClean="0"/>
              <a:t>p</a:t>
            </a:r>
            <a:r>
              <a:rPr lang="es-ES" dirty="0" err="1" smtClean="0"/>
              <a:t>ropuestas</a:t>
            </a:r>
            <a:r>
              <a:rPr lang="es-ES" dirty="0" smtClean="0"/>
              <a:t>: </a:t>
            </a:r>
            <a:r>
              <a:rPr sz="3100" b="1" smtClean="0"/>
              <a:t>DESARROLLO A MEDIDA</a:t>
            </a:r>
            <a:endParaRPr lang="es-ES" sz="3100" b="1" dirty="0"/>
          </a:p>
        </p:txBody>
      </p:sp>
      <p:sp>
        <p:nvSpPr>
          <p:cNvPr id="9" name="8 Rectángulo"/>
          <p:cNvSpPr/>
          <p:nvPr/>
        </p:nvSpPr>
        <p:spPr>
          <a:xfrm>
            <a:off x="500034" y="2000240"/>
            <a:ext cx="5429288" cy="4801314"/>
          </a:xfrm>
          <a:prstGeom prst="rect">
            <a:avLst/>
          </a:prstGeom>
        </p:spPr>
        <p:txBody>
          <a:bodyPr wrap="square">
            <a:spAutoFit/>
          </a:bodyPr>
          <a:lstStyle/>
          <a:p>
            <a:r>
              <a:rPr lang="es-ES" dirty="0" smtClean="0">
                <a:latin typeface="Georgia" pitchFamily="18" charset="0"/>
              </a:rPr>
              <a:t>En</a:t>
            </a:r>
            <a:r>
              <a:rPr lang="es-ES" b="1" dirty="0" smtClean="0">
                <a:latin typeface="Georgia" pitchFamily="18" charset="0"/>
              </a:rPr>
              <a:t> INICIATIVA GC17 </a:t>
            </a:r>
            <a:r>
              <a:rPr lang="es-ES" dirty="0" smtClean="0">
                <a:latin typeface="Georgia" pitchFamily="18" charset="0"/>
              </a:rPr>
              <a:t>somos </a:t>
            </a:r>
            <a:r>
              <a:rPr lang="es-ES" b="1" dirty="0" smtClean="0">
                <a:latin typeface="Georgia" pitchFamily="18" charset="0"/>
              </a:rPr>
              <a:t>especialistas en el desarrollo a medida de soluciones software</a:t>
            </a:r>
            <a:r>
              <a:rPr lang="es-ES" dirty="0" smtClean="0">
                <a:latin typeface="Georgia" pitchFamily="18" charset="0"/>
              </a:rPr>
              <a:t> con las que satisfacer las necesidades de los clientes, principalmente en entornos como </a:t>
            </a:r>
            <a:r>
              <a:rPr lang="es-ES" b="1" dirty="0" smtClean="0">
                <a:latin typeface="Georgia" pitchFamily="18" charset="0"/>
              </a:rPr>
              <a:t>Microsoft .NET, PHP y Java.</a:t>
            </a:r>
          </a:p>
          <a:p>
            <a:r>
              <a:rPr lang="es-ES" dirty="0" smtClean="0">
                <a:latin typeface="Georgia" pitchFamily="18" charset="0"/>
              </a:rPr>
              <a:t/>
            </a:r>
            <a:br>
              <a:rPr lang="es-ES" dirty="0" smtClean="0">
                <a:latin typeface="Georgia" pitchFamily="18" charset="0"/>
              </a:rPr>
            </a:br>
            <a:r>
              <a:rPr lang="es-ES" dirty="0" smtClean="0">
                <a:latin typeface="Georgia" pitchFamily="18" charset="0"/>
              </a:rPr>
              <a:t>Trabajamos en desarrollo de  proyectos para la obtención de </a:t>
            </a:r>
            <a:r>
              <a:rPr lang="es-ES" b="1" dirty="0" smtClean="0">
                <a:latin typeface="Georgia" pitchFamily="18" charset="0"/>
              </a:rPr>
              <a:t>aplicaciones a medida </a:t>
            </a:r>
            <a:r>
              <a:rPr lang="es-ES" dirty="0" smtClean="0">
                <a:latin typeface="Georgia" pitchFamily="18" charset="0"/>
              </a:rPr>
              <a:t>para las necesidades de nuestros clientes. </a:t>
            </a:r>
          </a:p>
          <a:p>
            <a:endParaRPr smtClean="0">
              <a:latin typeface="Georgia" pitchFamily="18" charset="0"/>
            </a:endParaRPr>
          </a:p>
          <a:p>
            <a:r>
              <a:rPr lang="es-ES" dirty="0" smtClean="0">
                <a:latin typeface="Georgia" pitchFamily="18" charset="0"/>
              </a:rPr>
              <a:t>Seguimos en todos los casos una </a:t>
            </a:r>
            <a:r>
              <a:rPr lang="es-ES" b="1" dirty="0" smtClean="0">
                <a:latin typeface="Georgia" pitchFamily="18" charset="0"/>
              </a:rPr>
              <a:t>metodología de desarrollo, aplicando los procedimientos y controles</a:t>
            </a:r>
            <a:r>
              <a:rPr lang="es-ES" dirty="0" smtClean="0">
                <a:latin typeface="Georgia" pitchFamily="18" charset="0"/>
              </a:rPr>
              <a:t> de nuestro sistema de gestión de la Calidad, y buscando siempre utilidad y eficacia garantizando </a:t>
            </a:r>
            <a:r>
              <a:rPr lang="es-ES" b="1" dirty="0" smtClean="0">
                <a:latin typeface="Georgia" pitchFamily="18" charset="0"/>
              </a:rPr>
              <a:t>perfectos resultados</a:t>
            </a:r>
            <a:r>
              <a:rPr lang="es-ES" dirty="0" smtClean="0">
                <a:latin typeface="Georgia" pitchFamily="18" charset="0"/>
              </a:rPr>
              <a:t>.</a:t>
            </a:r>
            <a:br>
              <a:rPr lang="es-ES" dirty="0" smtClean="0">
                <a:latin typeface="Georgia" pitchFamily="18" charset="0"/>
              </a:rPr>
            </a:br>
            <a:r>
              <a:rPr lang="es-ES" dirty="0" smtClean="0">
                <a:latin typeface="Georgia" pitchFamily="18" charset="0"/>
              </a:rPr>
              <a:t/>
            </a:r>
            <a:br>
              <a:rPr lang="es-ES" dirty="0" smtClean="0">
                <a:latin typeface="Georgia" pitchFamily="18" charset="0"/>
              </a:rPr>
            </a:br>
            <a:endParaRPr lang="es-ES" dirty="0">
              <a:latin typeface="Georgia" pitchFamily="18" charset="0"/>
            </a:endParaRPr>
          </a:p>
        </p:txBody>
      </p:sp>
      <p:pic>
        <p:nvPicPr>
          <p:cNvPr id="2052" name="Picture 4" descr="http://jotask8punk.files.wordpress.com/2008/11/microsoftnet.png"/>
          <p:cNvPicPr>
            <a:picLocks noChangeAspect="1" noChangeArrowheads="1"/>
          </p:cNvPicPr>
          <p:nvPr/>
        </p:nvPicPr>
        <p:blipFill>
          <a:blip r:embed="rId2"/>
          <a:srcRect/>
          <a:stretch>
            <a:fillRect/>
          </a:stretch>
        </p:blipFill>
        <p:spPr bwMode="auto">
          <a:xfrm>
            <a:off x="6572264" y="1714488"/>
            <a:ext cx="1928826" cy="476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http://www.ipsure.com/images/wp-content/php_logo.gif"/>
          <p:cNvPicPr>
            <a:picLocks noChangeAspect="1" noChangeArrowheads="1"/>
          </p:cNvPicPr>
          <p:nvPr/>
        </p:nvPicPr>
        <p:blipFill>
          <a:blip r:embed="rId3"/>
          <a:srcRect/>
          <a:stretch>
            <a:fillRect/>
          </a:stretch>
        </p:blipFill>
        <p:spPr bwMode="auto">
          <a:xfrm>
            <a:off x="5857884" y="2571744"/>
            <a:ext cx="1553557" cy="1023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http://freebsd.mx/wp-content/uploads/2011/08/logo-mysql1.jpg"/>
          <p:cNvPicPr>
            <a:picLocks noChangeAspect="1" noChangeArrowheads="1"/>
          </p:cNvPicPr>
          <p:nvPr/>
        </p:nvPicPr>
        <p:blipFill>
          <a:blip r:embed="rId4" cstate="print"/>
          <a:srcRect/>
          <a:stretch>
            <a:fillRect/>
          </a:stretch>
        </p:blipFill>
        <p:spPr bwMode="auto">
          <a:xfrm>
            <a:off x="5786446" y="5143512"/>
            <a:ext cx="1288094" cy="93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http://www.asosis.com/www/images/logos/logo_java.png"/>
          <p:cNvPicPr>
            <a:picLocks noChangeAspect="1" noChangeArrowheads="1"/>
          </p:cNvPicPr>
          <p:nvPr/>
        </p:nvPicPr>
        <p:blipFill>
          <a:blip r:embed="rId5"/>
          <a:srcRect/>
          <a:stretch>
            <a:fillRect/>
          </a:stretch>
        </p:blipFill>
        <p:spPr bwMode="auto">
          <a:xfrm>
            <a:off x="7715272" y="3000372"/>
            <a:ext cx="1047750" cy="104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0" name="Picture 12" descr="http://nicecodecou.web109.discountasp.net/Training/Images/SQLServerLogo245x193.jpg"/>
          <p:cNvPicPr>
            <a:picLocks noChangeAspect="1" noChangeArrowheads="1"/>
          </p:cNvPicPr>
          <p:nvPr/>
        </p:nvPicPr>
        <p:blipFill>
          <a:blip r:embed="rId6"/>
          <a:srcRect/>
          <a:stretch>
            <a:fillRect/>
          </a:stretch>
        </p:blipFill>
        <p:spPr bwMode="auto">
          <a:xfrm>
            <a:off x="7500958" y="4500570"/>
            <a:ext cx="1230453" cy="966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2" name="Picture 14" descr="http://bobconference.com/wp-content/uploads/2011/06/sponsor-logo_oracle.jpg"/>
          <p:cNvPicPr>
            <a:picLocks noChangeAspect="1" noChangeArrowheads="1"/>
          </p:cNvPicPr>
          <p:nvPr/>
        </p:nvPicPr>
        <p:blipFill>
          <a:blip r:embed="rId7"/>
          <a:srcRect/>
          <a:stretch>
            <a:fillRect/>
          </a:stretch>
        </p:blipFill>
        <p:spPr bwMode="auto">
          <a:xfrm>
            <a:off x="5857884" y="3857628"/>
            <a:ext cx="1238245" cy="928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35246649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85800" y="152400"/>
            <a:ext cx="7924800" cy="1066800"/>
          </a:xfrm>
          <a:prstGeom prst="rect">
            <a:avLst/>
          </a:prstGeom>
        </p:spPr>
        <p:txBody>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r>
              <a:rPr lang="es-ES" smtClean="0"/>
              <a:t>Gestión de Proyecto</a:t>
            </a:r>
            <a:endParaRPr lang="es-ES" dirty="0"/>
          </a:p>
        </p:txBody>
      </p:sp>
      <p:sp>
        <p:nvSpPr>
          <p:cNvPr id="3" name="Footer Placeholder 5"/>
          <p:cNvSpPr>
            <a:spLocks noGrp="1"/>
          </p:cNvSpPr>
          <p:nvPr>
            <p:ph type="ftr" sz="quarter" idx="11"/>
          </p:nvPr>
        </p:nvSpPr>
        <p:spPr>
          <a:xfrm>
            <a:off x="1857356" y="6416675"/>
            <a:ext cx="5072098" cy="365125"/>
          </a:xfrm>
        </p:spPr>
        <p:txBody>
          <a:bodyPr/>
          <a:lstStyle>
            <a:lvl1pPr algn="l">
              <a:defRPr sz="900"/>
            </a:lvl1pPr>
            <a:extLst/>
          </a:lstStyle>
          <a:p>
            <a:r>
              <a:rPr lang="es-ES_tradnl" dirty="0" smtClean="0"/>
              <a:t>© 2007. Todos los derechos reservados. Se </a:t>
            </a:r>
            <a:r>
              <a:rPr lang="es-ES_tradnl" dirty="0" err="1" smtClean="0"/>
              <a:t>prohible</a:t>
            </a:r>
            <a:r>
              <a:rPr lang="es-ES_tradnl" dirty="0" smtClean="0"/>
              <a:t> la reproducción o difusión sin autorización expresa de Ingenova Consulting SLU y Dinámica y Gestión del Conocimiento S.L.U.</a:t>
            </a:r>
            <a:endParaRPr lang="es-ES_tradnl" dirty="0"/>
          </a:p>
        </p:txBody>
      </p:sp>
      <p:sp>
        <p:nvSpPr>
          <p:cNvPr id="4" name="1 Título"/>
          <p:cNvSpPr txBox="1">
            <a:spLocks/>
          </p:cNvSpPr>
          <p:nvPr/>
        </p:nvSpPr>
        <p:spPr bwMode="auto">
          <a:xfrm>
            <a:off x="457200" y="209550"/>
            <a:ext cx="6329378"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s-E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Calibri" pitchFamily="34" charset="0"/>
                <a:ea typeface="+mj-ea"/>
                <a:cs typeface="+mj-cs"/>
              </a:rPr>
              <a:t>Ciclo de vida del Proyecto</a:t>
            </a:r>
            <a:endParaRPr kumimoji="1" lang="es-E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Calibri" pitchFamily="34" charset="0"/>
              <a:ea typeface="+mj-ea"/>
              <a:cs typeface="+mj-cs"/>
            </a:endParaRPr>
          </a:p>
        </p:txBody>
      </p:sp>
      <p:sp>
        <p:nvSpPr>
          <p:cNvPr id="5" name="3 Marcador de fecha"/>
          <p:cNvSpPr>
            <a:spLocks noGrp="1"/>
          </p:cNvSpPr>
          <p:nvPr>
            <p:ph type="dt" sz="half" idx="10"/>
          </p:nvPr>
        </p:nvSpPr>
        <p:spPr>
          <a:xfrm>
            <a:off x="6929454" y="6416675"/>
            <a:ext cx="1681146" cy="365125"/>
          </a:xfrm>
        </p:spPr>
        <p:txBody>
          <a:bodyPr/>
          <a:lstStyle/>
          <a:p>
            <a:fld id="{34F4F7EB-C89D-4E20-A61D-484E7D959E82}" type="datetime4">
              <a:rPr lang="es-ES" smtClean="0">
                <a:latin typeface="Calibri" pitchFamily="34" charset="0"/>
              </a:rPr>
              <a:pPr/>
              <a:t>20 de septiembre de 2011</a:t>
            </a:fld>
            <a:endParaRPr lang="es-ES" dirty="0">
              <a:latin typeface="Calibri" pitchFamily="34" charset="0"/>
            </a:endParaRPr>
          </a:p>
        </p:txBody>
      </p:sp>
      <p:sp>
        <p:nvSpPr>
          <p:cNvPr id="6" name="5 Marcador de número de diapositiva"/>
          <p:cNvSpPr>
            <a:spLocks noGrp="1"/>
          </p:cNvSpPr>
          <p:nvPr>
            <p:ph type="sldNum" sz="quarter" idx="12"/>
          </p:nvPr>
        </p:nvSpPr>
        <p:spPr>
          <a:xfrm>
            <a:off x="8610600" y="6416675"/>
            <a:ext cx="457200" cy="365125"/>
          </a:xfrm>
        </p:spPr>
        <p:txBody>
          <a:bodyPr/>
          <a:lstStyle/>
          <a:p>
            <a:fld id="{1AD93096-5B34-4342-9326-69289CEAE4C2}" type="slidenum">
              <a:rPr lang="es-ES" smtClean="0">
                <a:latin typeface="Calibri" pitchFamily="34" charset="0"/>
              </a:rPr>
              <a:pPr/>
              <a:t>27</a:t>
            </a:fld>
            <a:endParaRPr kumimoji="0" lang="es-ES">
              <a:latin typeface="Calibri" pitchFamily="34" charset="0"/>
            </a:endParaRPr>
          </a:p>
        </p:txBody>
      </p:sp>
      <p:sp>
        <p:nvSpPr>
          <p:cNvPr id="7" name="6 Rectángulo redondeado"/>
          <p:cNvSpPr/>
          <p:nvPr/>
        </p:nvSpPr>
        <p:spPr>
          <a:xfrm>
            <a:off x="0" y="0"/>
            <a:ext cx="9144000" cy="6858000"/>
          </a:xfrm>
          <a:prstGeom prst="roundRect">
            <a:avLst>
              <a:gd name="adj" fmla="val 2958"/>
            </a:avLst>
          </a:prstGeom>
          <a:ln>
            <a:solidFill>
              <a:srgbClr val="005E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latin typeface="Calibri" pitchFamily="34" charset="0"/>
            </a:endParaRPr>
          </a:p>
        </p:txBody>
      </p:sp>
      <p:sp>
        <p:nvSpPr>
          <p:cNvPr id="8" name="7 Cilindro"/>
          <p:cNvSpPr/>
          <p:nvPr/>
        </p:nvSpPr>
        <p:spPr>
          <a:xfrm rot="16200000">
            <a:off x="4321952" y="-2393181"/>
            <a:ext cx="571504" cy="8929718"/>
          </a:xfrm>
          <a:prstGeom prst="can">
            <a:avLst/>
          </a:prstGeom>
          <a:solidFill>
            <a:srgbClr val="005EC4"/>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latin typeface="Calibri" pitchFamily="34" charset="0"/>
            </a:endParaRPr>
          </a:p>
        </p:txBody>
      </p:sp>
      <p:sp>
        <p:nvSpPr>
          <p:cNvPr id="9" name="8 Cilindro"/>
          <p:cNvSpPr/>
          <p:nvPr/>
        </p:nvSpPr>
        <p:spPr>
          <a:xfrm rot="16200000">
            <a:off x="7715273" y="1142984"/>
            <a:ext cx="571504" cy="1857388"/>
          </a:xfrm>
          <a:prstGeom prst="can">
            <a:avLst/>
          </a:prstGeom>
          <a:solidFill>
            <a:srgbClr val="00B050"/>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 sz="1800" b="1" dirty="0" smtClean="0">
                <a:effectLst>
                  <a:outerShdw blurRad="50800" dist="38100" dir="10800000" algn="r" rotWithShape="0">
                    <a:prstClr val="black">
                      <a:alpha val="40000"/>
                    </a:prstClr>
                  </a:outerShdw>
                </a:effectLst>
                <a:latin typeface="Calibri" pitchFamily="34" charset="0"/>
              </a:rPr>
              <a:t>Fase Despliegue y Cierre</a:t>
            </a:r>
            <a:endParaRPr lang="es-ES" sz="1800" b="1" dirty="0">
              <a:effectLst>
                <a:outerShdw blurRad="50800" dist="38100" dir="10800000" algn="r" rotWithShape="0">
                  <a:prstClr val="black">
                    <a:alpha val="40000"/>
                  </a:prstClr>
                </a:outerShdw>
              </a:effectLst>
              <a:latin typeface="Calibri" pitchFamily="34" charset="0"/>
            </a:endParaRPr>
          </a:p>
        </p:txBody>
      </p:sp>
      <p:sp>
        <p:nvSpPr>
          <p:cNvPr id="10" name="9 Cilindro"/>
          <p:cNvSpPr/>
          <p:nvPr/>
        </p:nvSpPr>
        <p:spPr>
          <a:xfrm rot="16200000">
            <a:off x="6036480" y="1178703"/>
            <a:ext cx="571504" cy="1785950"/>
          </a:xfrm>
          <a:prstGeom prst="can">
            <a:avLst/>
          </a:prstGeom>
          <a:solidFill>
            <a:schemeClr val="accent2">
              <a:lumMod val="50000"/>
            </a:schemeClr>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 sz="1800" b="1" dirty="0" smtClean="0">
                <a:effectLst>
                  <a:outerShdw blurRad="50800" dist="38100" dir="10800000" algn="r" rotWithShape="0">
                    <a:prstClr val="black">
                      <a:alpha val="40000"/>
                    </a:prstClr>
                  </a:outerShdw>
                </a:effectLst>
                <a:latin typeface="Calibri" pitchFamily="34" charset="0"/>
              </a:rPr>
              <a:t>Fase Desarrollo Solución</a:t>
            </a:r>
            <a:endParaRPr lang="es-ES" sz="1800" b="1" dirty="0">
              <a:effectLst>
                <a:outerShdw blurRad="50800" dist="38100" dir="10800000" algn="r" rotWithShape="0">
                  <a:prstClr val="black">
                    <a:alpha val="40000"/>
                  </a:prstClr>
                </a:outerShdw>
              </a:effectLst>
              <a:latin typeface="Calibri" pitchFamily="34" charset="0"/>
            </a:endParaRPr>
          </a:p>
        </p:txBody>
      </p:sp>
      <p:sp>
        <p:nvSpPr>
          <p:cNvPr id="11" name="10 Cilindro"/>
          <p:cNvSpPr/>
          <p:nvPr/>
        </p:nvSpPr>
        <p:spPr>
          <a:xfrm rot="16200000">
            <a:off x="4393406" y="1178702"/>
            <a:ext cx="571504" cy="1785950"/>
          </a:xfrm>
          <a:prstGeom prst="can">
            <a:avLst/>
          </a:prstGeom>
          <a:solidFill>
            <a:srgbClr val="7030A0"/>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 sz="2000" b="1" dirty="0" smtClean="0">
                <a:effectLst>
                  <a:outerShdw blurRad="50800" dist="38100" dir="10800000" algn="r" rotWithShape="0">
                    <a:prstClr val="black">
                      <a:alpha val="40000"/>
                    </a:prstClr>
                  </a:outerShdw>
                </a:effectLst>
                <a:latin typeface="Calibri" pitchFamily="34" charset="0"/>
              </a:rPr>
              <a:t>Fase Diseño Solución</a:t>
            </a:r>
            <a:endParaRPr lang="es-ES" sz="2000" b="1" dirty="0">
              <a:effectLst>
                <a:outerShdw blurRad="50800" dist="38100" dir="10800000" algn="r" rotWithShape="0">
                  <a:prstClr val="black">
                    <a:alpha val="40000"/>
                  </a:prstClr>
                </a:outerShdw>
              </a:effectLst>
              <a:latin typeface="Calibri" pitchFamily="34" charset="0"/>
            </a:endParaRPr>
          </a:p>
        </p:txBody>
      </p:sp>
      <p:sp>
        <p:nvSpPr>
          <p:cNvPr id="12" name="11 Cilindro"/>
          <p:cNvSpPr/>
          <p:nvPr/>
        </p:nvSpPr>
        <p:spPr>
          <a:xfrm rot="16200000">
            <a:off x="2750332" y="1178703"/>
            <a:ext cx="571504" cy="1785950"/>
          </a:xfrm>
          <a:prstGeom prst="can">
            <a:avLst/>
          </a:prstGeom>
          <a:solidFill>
            <a:srgbClr val="002060"/>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 b="1" dirty="0" smtClean="0">
                <a:effectLst>
                  <a:outerShdw blurRad="50800" dist="38100" dir="10800000" algn="r" rotWithShape="0">
                    <a:prstClr val="black">
                      <a:alpha val="40000"/>
                    </a:prstClr>
                  </a:outerShdw>
                </a:effectLst>
                <a:latin typeface="Calibri" pitchFamily="34" charset="0"/>
              </a:rPr>
              <a:t>Fase Diagnóstico</a:t>
            </a:r>
            <a:endParaRPr lang="es-ES" b="1" dirty="0">
              <a:effectLst>
                <a:outerShdw blurRad="50800" dist="38100" dir="10800000" algn="r" rotWithShape="0">
                  <a:prstClr val="black">
                    <a:alpha val="40000"/>
                  </a:prstClr>
                </a:outerShdw>
              </a:effectLst>
              <a:latin typeface="Calibri" pitchFamily="34" charset="0"/>
            </a:endParaRPr>
          </a:p>
        </p:txBody>
      </p:sp>
      <p:sp>
        <p:nvSpPr>
          <p:cNvPr id="13" name="12 Cilindro"/>
          <p:cNvSpPr/>
          <p:nvPr/>
        </p:nvSpPr>
        <p:spPr>
          <a:xfrm rot="16200000">
            <a:off x="1107258" y="1178703"/>
            <a:ext cx="571504" cy="1785950"/>
          </a:xfrm>
          <a:prstGeom prst="can">
            <a:avLst/>
          </a:prstGeom>
          <a:solidFill>
            <a:srgbClr val="F57000"/>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s-ES" b="1" dirty="0" smtClean="0">
                <a:effectLst>
                  <a:outerShdw blurRad="50800" dist="38100" dir="10800000" algn="r" rotWithShape="0">
                    <a:prstClr val="black">
                      <a:alpha val="40000"/>
                    </a:prstClr>
                  </a:outerShdw>
                </a:effectLst>
                <a:latin typeface="Calibri" pitchFamily="34" charset="0"/>
              </a:rPr>
              <a:t>Fase Iniciación</a:t>
            </a:r>
            <a:endParaRPr lang="es-ES" b="1" dirty="0">
              <a:effectLst>
                <a:outerShdw blurRad="50800" dist="38100" dir="10800000" algn="r" rotWithShape="0">
                  <a:prstClr val="black">
                    <a:alpha val="40000"/>
                  </a:prstClr>
                </a:outerShdw>
              </a:effectLst>
              <a:latin typeface="Calibri" pitchFamily="34" charset="0"/>
            </a:endParaRPr>
          </a:p>
        </p:txBody>
      </p:sp>
      <p:sp>
        <p:nvSpPr>
          <p:cNvPr id="14" name="13 Cilindro"/>
          <p:cNvSpPr/>
          <p:nvPr/>
        </p:nvSpPr>
        <p:spPr>
          <a:xfrm rot="16200000">
            <a:off x="107126" y="1821645"/>
            <a:ext cx="571504" cy="500066"/>
          </a:xfrm>
          <a:prstGeom prst="can">
            <a:avLst/>
          </a:prstGeom>
          <a:solidFill>
            <a:srgbClr val="005EC4"/>
          </a:solidFill>
          <a:effectLst>
            <a:outerShdw blurRad="40000" dist="23000" dir="5400000" rotWithShape="0">
              <a:srgbClr val="000000">
                <a:alpha val="35000"/>
              </a:srgbClr>
            </a:outerShdw>
            <a:reflection blurRad="6350" stA="50000" endA="300" endPos="90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latin typeface="Calibri" pitchFamily="34" charset="0"/>
            </a:endParaRPr>
          </a:p>
        </p:txBody>
      </p:sp>
      <p:sp>
        <p:nvSpPr>
          <p:cNvPr id="15" name="14 CuadroTexto"/>
          <p:cNvSpPr txBox="1"/>
          <p:nvPr/>
        </p:nvSpPr>
        <p:spPr>
          <a:xfrm>
            <a:off x="214283" y="71414"/>
            <a:ext cx="1143008" cy="369332"/>
          </a:xfrm>
          <a:prstGeom prst="rect">
            <a:avLst/>
          </a:prstGeom>
          <a:gradFill flip="none" rotWithShape="1">
            <a:gsLst>
              <a:gs pos="0">
                <a:srgbClr val="005EC4">
                  <a:tint val="66000"/>
                  <a:satMod val="160000"/>
                  <a:alpha val="0"/>
                </a:srgbClr>
              </a:gs>
              <a:gs pos="50000">
                <a:srgbClr val="005EC4">
                  <a:tint val="44500"/>
                  <a:satMod val="160000"/>
                </a:srgbClr>
              </a:gs>
              <a:gs pos="100000">
                <a:srgbClr val="005EC4">
                  <a:tint val="23500"/>
                  <a:satMod val="160000"/>
                </a:srgbClr>
              </a:gs>
            </a:gsLst>
            <a:lin ang="10800000" scaled="1"/>
            <a:tileRect/>
          </a:gradFill>
          <a:ln>
            <a:solidFill>
              <a:srgbClr val="005EC4"/>
            </a:solidFill>
          </a:ln>
        </p:spPr>
        <p:txBody>
          <a:bodyPr wrap="square" rtlCol="0">
            <a:spAutoFit/>
          </a:bodyPr>
          <a:lstStyle/>
          <a:p>
            <a:r>
              <a:rPr lang="es-ES" b="1" dirty="0" smtClean="0">
                <a:solidFill>
                  <a:srgbClr val="005EC4"/>
                </a:solidFill>
                <a:latin typeface="Calibri" pitchFamily="34" charset="0"/>
              </a:rPr>
              <a:t>Idea</a:t>
            </a:r>
            <a:endParaRPr lang="es-ES" b="1" dirty="0">
              <a:solidFill>
                <a:srgbClr val="005EC4"/>
              </a:solidFill>
              <a:latin typeface="Calibri" pitchFamily="34" charset="0"/>
            </a:endParaRPr>
          </a:p>
        </p:txBody>
      </p:sp>
      <p:cxnSp>
        <p:nvCxnSpPr>
          <p:cNvPr id="16" name="15 Conector recto de flecha"/>
          <p:cNvCxnSpPr/>
          <p:nvPr/>
        </p:nvCxnSpPr>
        <p:spPr>
          <a:xfrm rot="5400000">
            <a:off x="-429453" y="1071546"/>
            <a:ext cx="1286678" cy="794"/>
          </a:xfrm>
          <a:prstGeom prst="straightConnector1">
            <a:avLst/>
          </a:prstGeom>
          <a:ln>
            <a:solidFill>
              <a:srgbClr val="005EC4"/>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28597" y="500042"/>
            <a:ext cx="1357322" cy="400110"/>
          </a:xfrm>
          <a:prstGeom prst="rect">
            <a:avLst/>
          </a:prstGeom>
          <a:gradFill flip="none" rotWithShape="1">
            <a:gsLst>
              <a:gs pos="0">
                <a:srgbClr val="005EC4">
                  <a:tint val="66000"/>
                  <a:satMod val="160000"/>
                  <a:alpha val="0"/>
                </a:srgbClr>
              </a:gs>
              <a:gs pos="50000">
                <a:srgbClr val="005EC4">
                  <a:tint val="44500"/>
                  <a:satMod val="160000"/>
                </a:srgbClr>
              </a:gs>
              <a:gs pos="100000">
                <a:srgbClr val="005EC4">
                  <a:tint val="23500"/>
                  <a:satMod val="160000"/>
                </a:srgbClr>
              </a:gs>
            </a:gsLst>
            <a:lin ang="10800000" scaled="1"/>
            <a:tileRect/>
          </a:gradFill>
          <a:ln>
            <a:solidFill>
              <a:srgbClr val="005EC4"/>
            </a:solidFill>
          </a:ln>
        </p:spPr>
        <p:txBody>
          <a:bodyPr wrap="square" rtlCol="0">
            <a:spAutoFit/>
          </a:bodyPr>
          <a:lstStyle/>
          <a:p>
            <a:r>
              <a:rPr lang="es-ES" sz="2000" b="1" dirty="0" smtClean="0">
                <a:solidFill>
                  <a:srgbClr val="005EC4"/>
                </a:solidFill>
                <a:latin typeface="Calibri" pitchFamily="34" charset="0"/>
              </a:rPr>
              <a:t>Propuesta</a:t>
            </a:r>
            <a:endParaRPr lang="es-ES" sz="2000" b="1" dirty="0">
              <a:solidFill>
                <a:srgbClr val="005EC4"/>
              </a:solidFill>
              <a:latin typeface="Calibri" pitchFamily="34" charset="0"/>
            </a:endParaRPr>
          </a:p>
        </p:txBody>
      </p:sp>
      <p:cxnSp>
        <p:nvCxnSpPr>
          <p:cNvPr id="18" name="17 Conector recto de flecha"/>
          <p:cNvCxnSpPr/>
          <p:nvPr/>
        </p:nvCxnSpPr>
        <p:spPr>
          <a:xfrm rot="5400000">
            <a:off x="-825" y="1285860"/>
            <a:ext cx="858050" cy="794"/>
          </a:xfrm>
          <a:prstGeom prst="straightConnector1">
            <a:avLst/>
          </a:prstGeom>
          <a:ln>
            <a:solidFill>
              <a:srgbClr val="005EC4"/>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71473" y="2714620"/>
            <a:ext cx="1643074" cy="707886"/>
          </a:xfrm>
          <a:prstGeom prst="rect">
            <a:avLst/>
          </a:prstGeom>
          <a:gradFill flip="none" rotWithShape="1">
            <a:gsLst>
              <a:gs pos="100000">
                <a:srgbClr val="F57000">
                  <a:tint val="66000"/>
                  <a:satMod val="160000"/>
                  <a:alpha val="0"/>
                </a:srgbClr>
              </a:gs>
              <a:gs pos="50000">
                <a:srgbClr val="F57000">
                  <a:tint val="44500"/>
                  <a:satMod val="160000"/>
                </a:srgbClr>
              </a:gs>
              <a:gs pos="100000">
                <a:srgbClr val="F57000">
                  <a:tint val="23500"/>
                  <a:satMod val="160000"/>
                </a:srgbClr>
              </a:gs>
            </a:gsLst>
            <a:lin ang="0" scaled="1"/>
            <a:tileRect/>
          </a:gradFill>
          <a:ln>
            <a:solidFill>
              <a:srgbClr val="F57000"/>
            </a:solidFill>
          </a:ln>
        </p:spPr>
        <p:txBody>
          <a:bodyPr wrap="square" rtlCol="0">
            <a:spAutoFit/>
          </a:bodyPr>
          <a:lstStyle/>
          <a:p>
            <a:r>
              <a:rPr lang="es-ES" sz="2000" b="1" dirty="0" smtClean="0">
                <a:solidFill>
                  <a:srgbClr val="F57000"/>
                </a:solidFill>
                <a:latin typeface="Calibri" pitchFamily="34" charset="0"/>
              </a:rPr>
              <a:t>Acta  de Constitución</a:t>
            </a:r>
            <a:endParaRPr lang="es-ES" sz="2000" b="1" dirty="0">
              <a:solidFill>
                <a:srgbClr val="F57000"/>
              </a:solidFill>
              <a:latin typeface="Calibri" pitchFamily="34" charset="0"/>
            </a:endParaRPr>
          </a:p>
        </p:txBody>
      </p:sp>
      <p:cxnSp>
        <p:nvCxnSpPr>
          <p:cNvPr id="20" name="19 Conector recto de flecha"/>
          <p:cNvCxnSpPr/>
          <p:nvPr/>
        </p:nvCxnSpPr>
        <p:spPr>
          <a:xfrm rot="5400000" flipH="1" flipV="1">
            <a:off x="1929588" y="2643182"/>
            <a:ext cx="571504" cy="1588"/>
          </a:xfrm>
          <a:prstGeom prst="straightConnector1">
            <a:avLst/>
          </a:prstGeom>
          <a:ln>
            <a:solidFill>
              <a:srgbClr val="F57000"/>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571473" y="928670"/>
            <a:ext cx="1357322" cy="369332"/>
          </a:xfrm>
          <a:prstGeom prst="rect">
            <a:avLst/>
          </a:prstGeom>
          <a:gradFill flip="none" rotWithShape="1">
            <a:gsLst>
              <a:gs pos="0">
                <a:srgbClr val="005EC4">
                  <a:tint val="66000"/>
                  <a:satMod val="160000"/>
                  <a:alpha val="0"/>
                </a:srgbClr>
              </a:gs>
              <a:gs pos="50000">
                <a:srgbClr val="005EC4">
                  <a:tint val="44500"/>
                  <a:satMod val="160000"/>
                </a:srgbClr>
              </a:gs>
              <a:gs pos="100000">
                <a:srgbClr val="005EC4">
                  <a:tint val="23500"/>
                  <a:satMod val="160000"/>
                </a:srgbClr>
              </a:gs>
            </a:gsLst>
            <a:lin ang="10800000" scaled="1"/>
            <a:tileRect/>
          </a:gradFill>
          <a:ln>
            <a:solidFill>
              <a:srgbClr val="005EC4"/>
            </a:solidFill>
          </a:ln>
        </p:spPr>
        <p:txBody>
          <a:bodyPr wrap="square" rtlCol="0">
            <a:spAutoFit/>
          </a:bodyPr>
          <a:lstStyle/>
          <a:p>
            <a:r>
              <a:rPr lang="es-ES" sz="1800" b="1" dirty="0" smtClean="0">
                <a:solidFill>
                  <a:srgbClr val="005EC4"/>
                </a:solidFill>
                <a:latin typeface="Calibri" pitchFamily="34" charset="0"/>
              </a:rPr>
              <a:t>Aceptación</a:t>
            </a:r>
            <a:endParaRPr lang="es-ES" sz="1800" b="1" dirty="0">
              <a:solidFill>
                <a:srgbClr val="005EC4"/>
              </a:solidFill>
              <a:latin typeface="Calibri" pitchFamily="34" charset="0"/>
            </a:endParaRPr>
          </a:p>
        </p:txBody>
      </p:sp>
      <p:cxnSp>
        <p:nvCxnSpPr>
          <p:cNvPr id="22" name="21 Conector recto de flecha"/>
          <p:cNvCxnSpPr/>
          <p:nvPr/>
        </p:nvCxnSpPr>
        <p:spPr>
          <a:xfrm rot="5400000">
            <a:off x="357159" y="1500174"/>
            <a:ext cx="428628" cy="1588"/>
          </a:xfrm>
          <a:prstGeom prst="straightConnector1">
            <a:avLst/>
          </a:prstGeom>
          <a:ln>
            <a:solidFill>
              <a:srgbClr val="005EC4"/>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500034" y="3500438"/>
            <a:ext cx="1714512" cy="2862322"/>
          </a:xfrm>
          <a:prstGeom prst="rect">
            <a:avLst/>
          </a:prstGeom>
          <a:noFill/>
        </p:spPr>
        <p:txBody>
          <a:bodyPr wrap="square" rtlCol="0">
            <a:spAutoFit/>
          </a:bodyPr>
          <a:lstStyle/>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Configurar y constituir el Equipo de Dirección del Proyecto y el/os Equipo/s de Proyecto</a:t>
            </a:r>
          </a:p>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Identificar los Interesados del Proyecto</a:t>
            </a:r>
          </a:p>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Refinar la Definición del Alcance Inicial del Proyecto</a:t>
            </a:r>
          </a:p>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Designar los recursos y la disponibilidad de los mismos por parte de la Entidad Promotora para la ejecución del Proyecto</a:t>
            </a:r>
          </a:p>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Desarrollar el Acta de Constitución del Proyecto</a:t>
            </a:r>
          </a:p>
          <a:p>
            <a:pPr marL="182563" indent="-182563">
              <a:buClr>
                <a:srgbClr val="F57000"/>
              </a:buClr>
              <a:buFont typeface="Wingdings" pitchFamily="2" charset="2"/>
              <a:buChar char=""/>
            </a:pPr>
            <a:r>
              <a:rPr lang="es-ES" sz="1000" dirty="0" smtClean="0">
                <a:solidFill>
                  <a:schemeClr val="bg2">
                    <a:lumMod val="50000"/>
                  </a:schemeClr>
                </a:solidFill>
                <a:latin typeface="Calibri" pitchFamily="34" charset="0"/>
              </a:rPr>
              <a:t>Aprobación del Acta de Constitución del Proyecto</a:t>
            </a:r>
          </a:p>
        </p:txBody>
      </p:sp>
      <p:cxnSp>
        <p:nvCxnSpPr>
          <p:cNvPr id="24" name="23 Conector recto"/>
          <p:cNvCxnSpPr/>
          <p:nvPr/>
        </p:nvCxnSpPr>
        <p:spPr>
          <a:xfrm rot="5400000">
            <a:off x="-927932" y="5072074"/>
            <a:ext cx="2999602" cy="794"/>
          </a:xfrm>
          <a:prstGeom prst="line">
            <a:avLst/>
          </a:prstGeom>
          <a:ln>
            <a:solidFill>
              <a:srgbClr val="F57000"/>
            </a:solidFill>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571472" y="6570684"/>
            <a:ext cx="1571636" cy="1588"/>
          </a:xfrm>
          <a:prstGeom prst="straightConnector1">
            <a:avLst/>
          </a:prstGeom>
          <a:ln>
            <a:solidFill>
              <a:srgbClr val="F57000"/>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2285984" y="2714620"/>
            <a:ext cx="1570048" cy="707886"/>
          </a:xfrm>
          <a:prstGeom prst="rect">
            <a:avLst/>
          </a:prstGeom>
          <a:gradFill flip="none" rotWithShape="1">
            <a:gsLst>
              <a:gs pos="0">
                <a:srgbClr val="005EC4">
                  <a:tint val="66000"/>
                  <a:satMod val="160000"/>
                  <a:alpha val="0"/>
                </a:srgbClr>
              </a:gs>
              <a:gs pos="50000">
                <a:srgbClr val="005EC4">
                  <a:tint val="44500"/>
                  <a:satMod val="160000"/>
                </a:srgbClr>
              </a:gs>
              <a:gs pos="100000">
                <a:srgbClr val="005EC4">
                  <a:tint val="23500"/>
                  <a:satMod val="160000"/>
                </a:srgbClr>
              </a:gs>
            </a:gsLst>
            <a:lin ang="10800000" scaled="1"/>
            <a:tileRect/>
          </a:gradFill>
          <a:ln>
            <a:solidFill>
              <a:srgbClr val="002060"/>
            </a:solidFill>
          </a:ln>
        </p:spPr>
        <p:txBody>
          <a:bodyPr wrap="square" rtlCol="0">
            <a:spAutoFit/>
          </a:bodyPr>
          <a:lstStyle/>
          <a:p>
            <a:r>
              <a:rPr lang="es-ES" sz="2000" b="1" dirty="0" smtClean="0">
                <a:solidFill>
                  <a:srgbClr val="002060"/>
                </a:solidFill>
                <a:latin typeface="Calibri" pitchFamily="34" charset="0"/>
              </a:rPr>
              <a:t>Acta  de Diagnóstico</a:t>
            </a:r>
            <a:endParaRPr lang="es-ES" sz="2000" b="1" dirty="0">
              <a:solidFill>
                <a:srgbClr val="002060"/>
              </a:solidFill>
              <a:latin typeface="Calibri" pitchFamily="34" charset="0"/>
            </a:endParaRPr>
          </a:p>
        </p:txBody>
      </p:sp>
      <p:cxnSp>
        <p:nvCxnSpPr>
          <p:cNvPr id="27" name="26 Conector recto de flecha"/>
          <p:cNvCxnSpPr/>
          <p:nvPr/>
        </p:nvCxnSpPr>
        <p:spPr>
          <a:xfrm rot="5400000" flipH="1" flipV="1">
            <a:off x="3571073" y="2642388"/>
            <a:ext cx="571504"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214546" y="3648730"/>
            <a:ext cx="1714512" cy="2092881"/>
          </a:xfrm>
          <a:prstGeom prst="rect">
            <a:avLst/>
          </a:prstGeom>
          <a:noFill/>
        </p:spPr>
        <p:txBody>
          <a:bodyPr wrap="square" rtlCol="0">
            <a:spAutoFit/>
          </a:bodyPr>
          <a:lstStyle/>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Dinamización de los interesados</a:t>
            </a:r>
          </a:p>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Reclutamiento de empresas cooperantes</a:t>
            </a:r>
          </a:p>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Auditoría de empresas cooperantes</a:t>
            </a:r>
          </a:p>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Auditoría de la Organización de la Entidad Promotora</a:t>
            </a:r>
          </a:p>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Desarrollo del Informe de Diagnóstico</a:t>
            </a:r>
          </a:p>
          <a:p>
            <a:pPr marL="182563" indent="-182563">
              <a:buClr>
                <a:srgbClr val="002060"/>
              </a:buClr>
              <a:buFont typeface="Wingdings" pitchFamily="2" charset="2"/>
              <a:buChar char=""/>
            </a:pPr>
            <a:r>
              <a:rPr lang="es-ES_tradnl" sz="1000" dirty="0" smtClean="0">
                <a:solidFill>
                  <a:schemeClr val="bg2">
                    <a:lumMod val="50000"/>
                  </a:schemeClr>
                </a:solidFill>
                <a:latin typeface="Calibri" pitchFamily="34" charset="0"/>
              </a:rPr>
              <a:t>Aprobación del Acta de Diagnóstico del Proyecto</a:t>
            </a:r>
          </a:p>
        </p:txBody>
      </p:sp>
      <p:cxnSp>
        <p:nvCxnSpPr>
          <p:cNvPr id="29" name="28 Conector recto"/>
          <p:cNvCxnSpPr/>
          <p:nvPr/>
        </p:nvCxnSpPr>
        <p:spPr>
          <a:xfrm rot="5400000">
            <a:off x="1143770" y="4714884"/>
            <a:ext cx="2285222" cy="7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2285984" y="5857098"/>
            <a:ext cx="1498609" cy="79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3929058" y="2714620"/>
            <a:ext cx="1570048" cy="369332"/>
          </a:xfrm>
          <a:prstGeom prst="rect">
            <a:avLst/>
          </a:prstGeom>
          <a:gradFill flip="none" rotWithShape="1">
            <a:gsLst>
              <a:gs pos="100000">
                <a:srgbClr val="7030A0">
                  <a:tint val="66000"/>
                  <a:satMod val="160000"/>
                  <a:alpha val="0"/>
                </a:srgbClr>
              </a:gs>
              <a:gs pos="50000">
                <a:srgbClr val="7030A0">
                  <a:tint val="44500"/>
                  <a:satMod val="160000"/>
                </a:srgbClr>
              </a:gs>
              <a:gs pos="100000">
                <a:srgbClr val="7030A0">
                  <a:tint val="23500"/>
                  <a:satMod val="160000"/>
                </a:srgbClr>
              </a:gs>
            </a:gsLst>
            <a:lin ang="0" scaled="1"/>
            <a:tileRect/>
          </a:gradFill>
          <a:ln>
            <a:solidFill>
              <a:srgbClr val="7030A0"/>
            </a:solidFill>
          </a:ln>
        </p:spPr>
        <p:txBody>
          <a:bodyPr wrap="square" rtlCol="0">
            <a:spAutoFit/>
          </a:bodyPr>
          <a:lstStyle/>
          <a:p>
            <a:r>
              <a:rPr lang="es-ES" b="1" dirty="0" smtClean="0">
                <a:solidFill>
                  <a:srgbClr val="7030A0"/>
                </a:solidFill>
                <a:latin typeface="Calibri" pitchFamily="34" charset="0"/>
              </a:rPr>
              <a:t>PGP</a:t>
            </a:r>
            <a:endParaRPr lang="es-ES" b="1" dirty="0">
              <a:solidFill>
                <a:srgbClr val="7030A0"/>
              </a:solidFill>
              <a:latin typeface="Calibri" pitchFamily="34" charset="0"/>
            </a:endParaRPr>
          </a:p>
        </p:txBody>
      </p:sp>
      <p:cxnSp>
        <p:nvCxnSpPr>
          <p:cNvPr id="32" name="31 Conector recto de flecha"/>
          <p:cNvCxnSpPr/>
          <p:nvPr/>
        </p:nvCxnSpPr>
        <p:spPr>
          <a:xfrm rot="5400000" flipH="1" flipV="1">
            <a:off x="5214147" y="2642388"/>
            <a:ext cx="571504"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3857620" y="3325371"/>
            <a:ext cx="1714512" cy="2554545"/>
          </a:xfrm>
          <a:prstGeom prst="rect">
            <a:avLst/>
          </a:prstGeom>
          <a:noFill/>
        </p:spPr>
        <p:txBody>
          <a:bodyPr wrap="square" rtlCol="0">
            <a:spAutoFit/>
          </a:bodyPr>
          <a:lstStyle/>
          <a:p>
            <a:pPr marL="182563" indent="-182563">
              <a:buClr>
                <a:srgbClr val="7030A0"/>
              </a:buClr>
              <a:buFont typeface="Wingdings" pitchFamily="2" charset="2"/>
              <a:buChar char=""/>
            </a:pPr>
            <a:r>
              <a:rPr lang="es-ES" sz="1000" dirty="0" smtClean="0">
                <a:solidFill>
                  <a:schemeClr val="bg2">
                    <a:lumMod val="50000"/>
                  </a:schemeClr>
                </a:solidFill>
                <a:latin typeface="Calibri" pitchFamily="34" charset="0"/>
              </a:rPr>
              <a:t>Enunciado del Alcance del Proyecto</a:t>
            </a:r>
          </a:p>
          <a:p>
            <a:pPr marL="182563" indent="-182563">
              <a:buClr>
                <a:srgbClr val="7030A0"/>
              </a:buClr>
              <a:buFont typeface="Wingdings" pitchFamily="2" charset="2"/>
              <a:buChar char=""/>
            </a:pPr>
            <a:r>
              <a:rPr lang="es-ES" sz="1000" dirty="0" smtClean="0">
                <a:solidFill>
                  <a:schemeClr val="bg2">
                    <a:lumMod val="50000"/>
                  </a:schemeClr>
                </a:solidFill>
                <a:latin typeface="Calibri" pitchFamily="34" charset="0"/>
              </a:rPr>
              <a:t>Transformar las expectativas y necesidades en especificaciones concretas de la Solución</a:t>
            </a:r>
          </a:p>
          <a:p>
            <a:pPr marL="182563" indent="-182563">
              <a:buClr>
                <a:srgbClr val="7030A0"/>
              </a:buClr>
              <a:buFont typeface="Wingdings" pitchFamily="2" charset="2"/>
              <a:buChar char=""/>
            </a:pPr>
            <a:r>
              <a:rPr lang="es-ES" sz="1000" dirty="0" smtClean="0">
                <a:solidFill>
                  <a:schemeClr val="bg2">
                    <a:lumMod val="50000"/>
                  </a:schemeClr>
                </a:solidFill>
                <a:latin typeface="Calibri" pitchFamily="34" charset="0"/>
              </a:rPr>
              <a:t>Evaluación del diseño mediante su revisión, verificación y validación</a:t>
            </a:r>
          </a:p>
          <a:p>
            <a:pPr marL="182563" indent="-182563">
              <a:buClr>
                <a:srgbClr val="7030A0"/>
              </a:buClr>
              <a:buFont typeface="Wingdings" pitchFamily="2" charset="2"/>
              <a:buChar char=""/>
            </a:pPr>
            <a:r>
              <a:rPr lang="es-ES" sz="1000" dirty="0" smtClean="0">
                <a:solidFill>
                  <a:schemeClr val="bg2">
                    <a:lumMod val="50000"/>
                  </a:schemeClr>
                </a:solidFill>
                <a:latin typeface="Calibri" pitchFamily="34" charset="0"/>
              </a:rPr>
              <a:t>Desarrollar el Plan de Gestión del Proyecto o PGP</a:t>
            </a:r>
          </a:p>
          <a:p>
            <a:pPr marL="182563" indent="-182563">
              <a:buClr>
                <a:srgbClr val="7030A0"/>
              </a:buClr>
              <a:buFont typeface="Wingdings" pitchFamily="2" charset="2"/>
              <a:buChar char=""/>
            </a:pPr>
            <a:r>
              <a:rPr lang="es-ES" sz="1000" dirty="0" smtClean="0">
                <a:solidFill>
                  <a:schemeClr val="bg2">
                    <a:lumMod val="50000"/>
                  </a:schemeClr>
                </a:solidFill>
                <a:latin typeface="Calibri" pitchFamily="34" charset="0"/>
              </a:rPr>
              <a:t>Aprobación del Plan de Gestión del Proyecto o PGP</a:t>
            </a:r>
          </a:p>
        </p:txBody>
      </p:sp>
      <p:cxnSp>
        <p:nvCxnSpPr>
          <p:cNvPr id="34" name="33 Conector recto"/>
          <p:cNvCxnSpPr/>
          <p:nvPr/>
        </p:nvCxnSpPr>
        <p:spPr>
          <a:xfrm rot="5400000">
            <a:off x="2608249" y="4607727"/>
            <a:ext cx="2642412" cy="79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3930647" y="5928536"/>
            <a:ext cx="1498609" cy="79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5571337" y="2714620"/>
            <a:ext cx="1570048" cy="707886"/>
          </a:xfrm>
          <a:prstGeom prst="rect">
            <a:avLst/>
          </a:prstGeom>
          <a:gradFill flip="none" rotWithShape="1">
            <a:gsLst>
              <a:gs pos="100000">
                <a:schemeClr val="accent2">
                  <a:lumMod val="50000"/>
                  <a:tint val="66000"/>
                  <a:satMod val="160000"/>
                  <a:alpha val="0"/>
                </a:schemeClr>
              </a:gs>
              <a:gs pos="50000">
                <a:schemeClr val="accent2">
                  <a:lumMod val="50000"/>
                  <a:tint val="44500"/>
                  <a:satMod val="160000"/>
                </a:schemeClr>
              </a:gs>
              <a:gs pos="100000">
                <a:schemeClr val="accent2">
                  <a:lumMod val="50000"/>
                  <a:tint val="23500"/>
                  <a:satMod val="160000"/>
                </a:schemeClr>
              </a:gs>
            </a:gsLst>
            <a:lin ang="0" scaled="1"/>
            <a:tileRect/>
          </a:gradFill>
          <a:ln>
            <a:solidFill>
              <a:schemeClr val="accent2">
                <a:lumMod val="50000"/>
              </a:schemeClr>
            </a:solidFill>
          </a:ln>
        </p:spPr>
        <p:txBody>
          <a:bodyPr wrap="square" rtlCol="0">
            <a:spAutoFit/>
          </a:bodyPr>
          <a:lstStyle/>
          <a:p>
            <a:r>
              <a:rPr lang="es-ES" sz="2000" b="1" dirty="0" smtClean="0">
                <a:solidFill>
                  <a:schemeClr val="accent2">
                    <a:lumMod val="50000"/>
                  </a:schemeClr>
                </a:solidFill>
                <a:latin typeface="Calibri" pitchFamily="34" charset="0"/>
              </a:rPr>
              <a:t>Acta  de Desarrollo</a:t>
            </a:r>
            <a:endParaRPr lang="es-ES" sz="2000" b="1" dirty="0">
              <a:solidFill>
                <a:schemeClr val="accent2">
                  <a:lumMod val="50000"/>
                </a:schemeClr>
              </a:solidFill>
              <a:latin typeface="Calibri" pitchFamily="34" charset="0"/>
            </a:endParaRPr>
          </a:p>
        </p:txBody>
      </p:sp>
      <p:cxnSp>
        <p:nvCxnSpPr>
          <p:cNvPr id="37" name="36 Conector recto de flecha"/>
          <p:cNvCxnSpPr/>
          <p:nvPr/>
        </p:nvCxnSpPr>
        <p:spPr>
          <a:xfrm rot="5400000" flipH="1" flipV="1">
            <a:off x="6856426" y="2642388"/>
            <a:ext cx="571504" cy="15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5499899" y="3648730"/>
            <a:ext cx="1714512" cy="1015663"/>
          </a:xfrm>
          <a:prstGeom prst="rect">
            <a:avLst/>
          </a:prstGeom>
          <a:noFill/>
        </p:spPr>
        <p:txBody>
          <a:bodyPr wrap="square" rtlCol="0">
            <a:spAutoFit/>
          </a:bodyPr>
          <a:lstStyle/>
          <a:p>
            <a:pPr marL="182563" indent="-182563">
              <a:buClr>
                <a:schemeClr val="accent2">
                  <a:lumMod val="50000"/>
                </a:schemeClr>
              </a:buClr>
              <a:buFont typeface="Wingdings" pitchFamily="2" charset="2"/>
              <a:buChar char=""/>
            </a:pPr>
            <a:r>
              <a:rPr lang="es-ES" sz="1000" dirty="0" smtClean="0">
                <a:solidFill>
                  <a:schemeClr val="bg2">
                    <a:lumMod val="50000"/>
                  </a:schemeClr>
                </a:solidFill>
                <a:latin typeface="Calibri" pitchFamily="34" charset="0"/>
              </a:rPr>
              <a:t>Desarrollar la solución</a:t>
            </a:r>
          </a:p>
          <a:p>
            <a:pPr marL="182563" indent="-182563">
              <a:buClr>
                <a:schemeClr val="accent2">
                  <a:lumMod val="50000"/>
                </a:schemeClr>
              </a:buClr>
              <a:buFont typeface="Wingdings" pitchFamily="2" charset="2"/>
              <a:buChar char=""/>
            </a:pPr>
            <a:r>
              <a:rPr lang="es-ES" sz="1000" dirty="0" smtClean="0">
                <a:solidFill>
                  <a:schemeClr val="bg2">
                    <a:lumMod val="50000"/>
                  </a:schemeClr>
                </a:solidFill>
                <a:latin typeface="Calibri" pitchFamily="34" charset="0"/>
              </a:rPr>
              <a:t>Evaluar el desarrollo mediante su revisión, verificación y validación</a:t>
            </a:r>
          </a:p>
          <a:p>
            <a:pPr marL="182563" indent="-182563">
              <a:buClr>
                <a:schemeClr val="accent2">
                  <a:lumMod val="50000"/>
                </a:schemeClr>
              </a:buClr>
              <a:buFont typeface="Wingdings" pitchFamily="2" charset="2"/>
              <a:buChar char=""/>
            </a:pPr>
            <a:r>
              <a:rPr lang="es-ES" sz="1000" dirty="0" smtClean="0">
                <a:solidFill>
                  <a:schemeClr val="bg2">
                    <a:lumMod val="50000"/>
                  </a:schemeClr>
                </a:solidFill>
                <a:latin typeface="Calibri" pitchFamily="34" charset="0"/>
              </a:rPr>
              <a:t>Aprobación del Acta de Desarrollo del Proyecto</a:t>
            </a:r>
          </a:p>
        </p:txBody>
      </p:sp>
      <p:cxnSp>
        <p:nvCxnSpPr>
          <p:cNvPr id="39" name="38 Conector recto"/>
          <p:cNvCxnSpPr/>
          <p:nvPr/>
        </p:nvCxnSpPr>
        <p:spPr>
          <a:xfrm rot="16200000" flipH="1">
            <a:off x="5001024" y="4143776"/>
            <a:ext cx="1142214" cy="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5571337" y="4714090"/>
            <a:ext cx="1498609" cy="794"/>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7286644" y="2714620"/>
            <a:ext cx="1570048" cy="1015663"/>
          </a:xfrm>
          <a:prstGeom prst="rect">
            <a:avLst/>
          </a:prstGeom>
          <a:gradFill flip="none" rotWithShape="1">
            <a:gsLst>
              <a:gs pos="100000">
                <a:srgbClr val="00B050">
                  <a:tint val="66000"/>
                  <a:satMod val="160000"/>
                  <a:alpha val="0"/>
                </a:srgbClr>
              </a:gs>
              <a:gs pos="50000">
                <a:srgbClr val="00B050">
                  <a:tint val="44500"/>
                  <a:satMod val="160000"/>
                </a:srgbClr>
              </a:gs>
              <a:gs pos="100000">
                <a:srgbClr val="00B050">
                  <a:tint val="23500"/>
                  <a:satMod val="160000"/>
                </a:srgbClr>
              </a:gs>
            </a:gsLst>
            <a:lin ang="0" scaled="1"/>
            <a:tileRect/>
          </a:gradFill>
          <a:ln>
            <a:solidFill>
              <a:srgbClr val="00B050"/>
            </a:solidFill>
          </a:ln>
        </p:spPr>
        <p:txBody>
          <a:bodyPr wrap="square" rtlCol="0">
            <a:spAutoFit/>
          </a:bodyPr>
          <a:lstStyle/>
          <a:p>
            <a:r>
              <a:rPr lang="es-ES" sz="2000" b="1" dirty="0" smtClean="0">
                <a:solidFill>
                  <a:srgbClr val="00B050"/>
                </a:solidFill>
                <a:latin typeface="Calibri" pitchFamily="34" charset="0"/>
              </a:rPr>
              <a:t>Acta  de Cierre del Contrato</a:t>
            </a:r>
            <a:endParaRPr lang="es-ES" sz="2000" b="1" dirty="0">
              <a:solidFill>
                <a:srgbClr val="00B050"/>
              </a:solidFill>
              <a:latin typeface="Calibri" pitchFamily="34" charset="0"/>
            </a:endParaRPr>
          </a:p>
        </p:txBody>
      </p:sp>
      <p:cxnSp>
        <p:nvCxnSpPr>
          <p:cNvPr id="42" name="41 Conector recto de flecha"/>
          <p:cNvCxnSpPr/>
          <p:nvPr/>
        </p:nvCxnSpPr>
        <p:spPr>
          <a:xfrm rot="5400000" flipH="1" flipV="1">
            <a:off x="8571733" y="2642388"/>
            <a:ext cx="571504"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7215206" y="3748635"/>
            <a:ext cx="1714512" cy="1323439"/>
          </a:xfrm>
          <a:prstGeom prst="rect">
            <a:avLst/>
          </a:prstGeom>
          <a:noFill/>
        </p:spPr>
        <p:txBody>
          <a:bodyPr wrap="square" rtlCol="0">
            <a:spAutoFit/>
          </a:bodyPr>
          <a:lstStyle/>
          <a:p>
            <a:pPr marL="182563" indent="-182563">
              <a:buClr>
                <a:srgbClr val="00B050"/>
              </a:buClr>
              <a:buFont typeface="Wingdings" pitchFamily="2" charset="2"/>
              <a:buChar char=""/>
            </a:pPr>
            <a:r>
              <a:rPr lang="es-ES" sz="1000" dirty="0" smtClean="0">
                <a:solidFill>
                  <a:schemeClr val="bg2">
                    <a:lumMod val="50000"/>
                  </a:schemeClr>
                </a:solidFill>
                <a:latin typeface="Calibri" pitchFamily="34" charset="0"/>
              </a:rPr>
              <a:t>Implantación</a:t>
            </a:r>
          </a:p>
          <a:p>
            <a:pPr marL="182563" indent="-182563">
              <a:buClr>
                <a:srgbClr val="00B050"/>
              </a:buClr>
              <a:buFont typeface="Wingdings" pitchFamily="2" charset="2"/>
              <a:buChar char=""/>
            </a:pPr>
            <a:r>
              <a:rPr lang="es-ES" sz="1000" dirty="0" smtClean="0">
                <a:solidFill>
                  <a:schemeClr val="bg2">
                    <a:lumMod val="50000"/>
                  </a:schemeClr>
                </a:solidFill>
                <a:latin typeface="Calibri" pitchFamily="34" charset="0"/>
              </a:rPr>
              <a:t>Formación</a:t>
            </a:r>
          </a:p>
          <a:p>
            <a:pPr marL="182563" indent="-182563">
              <a:buClr>
                <a:srgbClr val="00B050"/>
              </a:buClr>
              <a:buFont typeface="Wingdings" pitchFamily="2" charset="2"/>
              <a:buChar char=""/>
            </a:pPr>
            <a:r>
              <a:rPr lang="es-ES" sz="1000" dirty="0" smtClean="0">
                <a:solidFill>
                  <a:schemeClr val="bg2">
                    <a:lumMod val="50000"/>
                  </a:schemeClr>
                </a:solidFill>
                <a:latin typeface="Calibri" pitchFamily="34" charset="0"/>
              </a:rPr>
              <a:t>Arranque</a:t>
            </a:r>
          </a:p>
          <a:p>
            <a:pPr marL="182563" indent="-182563">
              <a:buClr>
                <a:srgbClr val="00B050"/>
              </a:buClr>
              <a:buFont typeface="Wingdings" pitchFamily="2" charset="2"/>
              <a:buChar char=""/>
            </a:pPr>
            <a:r>
              <a:rPr lang="es-ES" sz="1000" dirty="0" smtClean="0">
                <a:solidFill>
                  <a:schemeClr val="bg2">
                    <a:lumMod val="50000"/>
                  </a:schemeClr>
                </a:solidFill>
                <a:latin typeface="Calibri" pitchFamily="34" charset="0"/>
              </a:rPr>
              <a:t>Evaluar el despliegue mediante su revisión, verificación y validación</a:t>
            </a:r>
          </a:p>
          <a:p>
            <a:pPr marL="182563" indent="-182563">
              <a:buClr>
                <a:srgbClr val="00B050"/>
              </a:buClr>
              <a:buFont typeface="Wingdings" pitchFamily="2" charset="2"/>
              <a:buChar char=""/>
            </a:pPr>
            <a:r>
              <a:rPr lang="es-ES" sz="1000" dirty="0" smtClean="0">
                <a:solidFill>
                  <a:schemeClr val="bg2">
                    <a:lumMod val="50000"/>
                  </a:schemeClr>
                </a:solidFill>
                <a:latin typeface="Calibri" pitchFamily="34" charset="0"/>
              </a:rPr>
              <a:t>Aprobación del Acta de Cierre del Contrato</a:t>
            </a:r>
          </a:p>
        </p:txBody>
      </p:sp>
      <p:cxnSp>
        <p:nvCxnSpPr>
          <p:cNvPr id="44" name="43 Conector recto"/>
          <p:cNvCxnSpPr/>
          <p:nvPr/>
        </p:nvCxnSpPr>
        <p:spPr>
          <a:xfrm rot="5400000">
            <a:off x="6573058" y="4429132"/>
            <a:ext cx="1427968" cy="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7286644" y="5142718"/>
            <a:ext cx="1498609" cy="7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45 Proceso"/>
          <p:cNvSpPr/>
          <p:nvPr/>
        </p:nvSpPr>
        <p:spPr>
          <a:xfrm>
            <a:off x="3929058" y="71414"/>
            <a:ext cx="1214446" cy="428628"/>
          </a:xfrm>
          <a:prstGeom prst="flowChartProcess">
            <a:avLst/>
          </a:prstGeom>
          <a:solidFill>
            <a:srgbClr val="F57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latin typeface="Calibri" pitchFamily="34" charset="0"/>
              </a:rPr>
              <a:t>Iniciar</a:t>
            </a:r>
            <a:endParaRPr lang="es-ES" b="1" dirty="0">
              <a:latin typeface="Calibri" pitchFamily="34" charset="0"/>
            </a:endParaRPr>
          </a:p>
        </p:txBody>
      </p:sp>
      <p:sp>
        <p:nvSpPr>
          <p:cNvPr id="47" name="46 Proceso"/>
          <p:cNvSpPr/>
          <p:nvPr/>
        </p:nvSpPr>
        <p:spPr>
          <a:xfrm>
            <a:off x="5929322" y="71414"/>
            <a:ext cx="1214446" cy="42862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b="1" dirty="0" smtClean="0">
                <a:latin typeface="Calibri" pitchFamily="34" charset="0"/>
              </a:rPr>
              <a:t>Planificar</a:t>
            </a:r>
            <a:endParaRPr lang="es-ES" b="1" dirty="0">
              <a:latin typeface="Calibri" pitchFamily="34" charset="0"/>
            </a:endParaRPr>
          </a:p>
        </p:txBody>
      </p:sp>
      <p:sp>
        <p:nvSpPr>
          <p:cNvPr id="48" name="47 Proceso"/>
          <p:cNvSpPr/>
          <p:nvPr/>
        </p:nvSpPr>
        <p:spPr>
          <a:xfrm>
            <a:off x="4714876" y="714356"/>
            <a:ext cx="1214446" cy="428628"/>
          </a:xfrm>
          <a:prstGeom prst="flowChartProcess">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smtClean="0">
                <a:latin typeface="Calibri" pitchFamily="34" charset="0"/>
              </a:rPr>
              <a:t>Controlar</a:t>
            </a:r>
            <a:endParaRPr lang="es-ES" sz="2000" b="1" dirty="0">
              <a:latin typeface="Calibri" pitchFamily="34" charset="0"/>
            </a:endParaRPr>
          </a:p>
        </p:txBody>
      </p:sp>
      <p:sp>
        <p:nvSpPr>
          <p:cNvPr id="49" name="48 Proceso"/>
          <p:cNvSpPr/>
          <p:nvPr/>
        </p:nvSpPr>
        <p:spPr>
          <a:xfrm>
            <a:off x="7572396" y="714356"/>
            <a:ext cx="1214446" cy="428628"/>
          </a:xfrm>
          <a:prstGeom prst="flowChartProcess">
            <a:avLst/>
          </a:prstGeom>
          <a:solidFill>
            <a:schemeClr val="accent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smtClean="0">
                <a:latin typeface="Calibri" pitchFamily="34" charset="0"/>
              </a:rPr>
              <a:t>Ejecutar</a:t>
            </a:r>
            <a:endParaRPr lang="es-ES" b="1" dirty="0">
              <a:latin typeface="Calibri" pitchFamily="34" charset="0"/>
            </a:endParaRPr>
          </a:p>
        </p:txBody>
      </p:sp>
      <p:sp>
        <p:nvSpPr>
          <p:cNvPr id="50" name="49 Proceso"/>
          <p:cNvSpPr/>
          <p:nvPr/>
        </p:nvSpPr>
        <p:spPr>
          <a:xfrm>
            <a:off x="6215074" y="1214422"/>
            <a:ext cx="1214446" cy="428628"/>
          </a:xfrm>
          <a:prstGeom prst="flowChartProcess">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S" b="1" dirty="0" smtClean="0">
                <a:latin typeface="Calibri" pitchFamily="34" charset="0"/>
              </a:rPr>
              <a:t>Cerrar</a:t>
            </a:r>
            <a:endParaRPr lang="es-ES" b="1" dirty="0">
              <a:latin typeface="Calibri" pitchFamily="34" charset="0"/>
            </a:endParaRPr>
          </a:p>
        </p:txBody>
      </p:sp>
      <p:cxnSp>
        <p:nvCxnSpPr>
          <p:cNvPr id="51" name="50 Conector recto de flecha"/>
          <p:cNvCxnSpPr>
            <a:endCxn id="47" idx="1"/>
          </p:cNvCxnSpPr>
          <p:nvPr/>
        </p:nvCxnSpPr>
        <p:spPr>
          <a:xfrm>
            <a:off x="5143504" y="285728"/>
            <a:ext cx="785818" cy="1588"/>
          </a:xfrm>
          <a:prstGeom prst="straightConnector1">
            <a:avLst/>
          </a:prstGeom>
          <a:ln w="28575">
            <a:solidFill>
              <a:srgbClr val="F57000"/>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47" idx="3"/>
            <a:endCxn id="49" idx="0"/>
          </p:cNvCxnSpPr>
          <p:nvPr/>
        </p:nvCxnSpPr>
        <p:spPr>
          <a:xfrm>
            <a:off x="7143768" y="285728"/>
            <a:ext cx="1035851" cy="42862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48" idx="0"/>
            <a:endCxn id="47" idx="2"/>
          </p:cNvCxnSpPr>
          <p:nvPr/>
        </p:nvCxnSpPr>
        <p:spPr>
          <a:xfrm rot="5400000" flipH="1" flipV="1">
            <a:off x="5822165" y="-24"/>
            <a:ext cx="214314" cy="12144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48" idx="2"/>
            <a:endCxn id="50" idx="1"/>
          </p:cNvCxnSpPr>
          <p:nvPr/>
        </p:nvCxnSpPr>
        <p:spPr>
          <a:xfrm rot="16200000" flipH="1">
            <a:off x="5625710" y="839372"/>
            <a:ext cx="285752" cy="892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a:off x="5929322" y="857232"/>
            <a:ext cx="164307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H="1">
            <a:off x="5929322" y="1009632"/>
            <a:ext cx="1643074" cy="1588"/>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6143636" y="6165304"/>
            <a:ext cx="2786082" cy="369332"/>
          </a:xfrm>
          <a:prstGeom prst="rect">
            <a:avLst/>
          </a:prstGeom>
          <a:noFill/>
        </p:spPr>
        <p:txBody>
          <a:bodyPr wrap="square" rtlCol="0">
            <a:spAutoFit/>
          </a:bodyPr>
          <a:lstStyle/>
          <a:p>
            <a:pPr algn="r"/>
            <a:r>
              <a:rPr lang="es-ES" sz="1800" dirty="0" smtClean="0">
                <a:solidFill>
                  <a:srgbClr val="005EC4"/>
                </a:solidFill>
              </a:rPr>
              <a:t>Ciclo de Vida del Proyecto</a:t>
            </a:r>
            <a:endParaRPr lang="es-ES" sz="1800" dirty="0">
              <a:solidFill>
                <a:srgbClr val="005EC4"/>
              </a:solidFill>
            </a:endParaRPr>
          </a:p>
        </p:txBody>
      </p:sp>
    </p:spTree>
    <p:extLst>
      <p:ext uri="{BB962C8B-B14F-4D97-AF65-F5344CB8AC3E}">
        <p14:creationId xmlns:p14="http://schemas.microsoft.com/office/powerpoint/2010/main" xmlns="" val="177874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7"/>
                                        </p:tgtEl>
                                        <p:attrNameLst>
                                          <p:attrName>ppt_y</p:attrName>
                                        </p:attrNameLst>
                                      </p:cBhvr>
                                      <p:tavLst>
                                        <p:tav tm="0">
                                          <p:val>
                                            <p:strVal val="#ppt_y"/>
                                          </p:val>
                                        </p:tav>
                                        <p:tav tm="100000">
                                          <p:val>
                                            <p:strVal val="#ppt_y"/>
                                          </p:val>
                                        </p:tav>
                                      </p:tavLst>
                                    </p:anim>
                                    <p:anim calcmode="lin" valueType="num">
                                      <p:cBhvr>
                                        <p:cTn id="15"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strVal val="#ppt_w*0.70"/>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animEffect transition="in" filter="fade">
                                      <p:cBhvr>
                                        <p:cTn id="24" dur="1000"/>
                                        <p:tgtEl>
                                          <p:spTgt spid="46"/>
                                        </p:tgtEl>
                                      </p:cBhvr>
                                    </p:animEffect>
                                  </p:childTnLst>
                                </p:cTn>
                              </p:par>
                            </p:childTnLst>
                          </p:cTn>
                        </p:par>
                        <p:par>
                          <p:cTn id="25" fill="hold">
                            <p:stCondLst>
                              <p:cond delay="1000"/>
                            </p:stCondLst>
                            <p:childTnLst>
                              <p:par>
                                <p:cTn id="26" presetID="55"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ppt_w</p:attrName>
                                        </p:attrNameLst>
                                      </p:cBhvr>
                                      <p:tavLst>
                                        <p:tav tm="0">
                                          <p:val>
                                            <p:strVal val="#ppt_w*0.70"/>
                                          </p:val>
                                        </p:tav>
                                        <p:tav tm="100000">
                                          <p:val>
                                            <p:strVal val="#ppt_w"/>
                                          </p:val>
                                        </p:tav>
                                      </p:tavLst>
                                    </p:anim>
                                    <p:anim calcmode="lin" valueType="num">
                                      <p:cBhvr>
                                        <p:cTn id="29" dur="1000" fill="hold"/>
                                        <p:tgtEl>
                                          <p:spTgt spid="51"/>
                                        </p:tgtEl>
                                        <p:attrNameLst>
                                          <p:attrName>ppt_h</p:attrName>
                                        </p:attrNameLst>
                                      </p:cBhvr>
                                      <p:tavLst>
                                        <p:tav tm="0">
                                          <p:val>
                                            <p:strVal val="#ppt_h"/>
                                          </p:val>
                                        </p:tav>
                                        <p:tav tm="100000">
                                          <p:val>
                                            <p:strVal val="#ppt_h"/>
                                          </p:val>
                                        </p:tav>
                                      </p:tavLst>
                                    </p:anim>
                                    <p:animEffect transition="in" filter="fade">
                                      <p:cBhvr>
                                        <p:cTn id="30" dur="1000"/>
                                        <p:tgtEl>
                                          <p:spTgt spid="51"/>
                                        </p:tgtEl>
                                      </p:cBhvr>
                                    </p:animEffect>
                                  </p:childTnLst>
                                </p:cTn>
                              </p:par>
                            </p:childTnLst>
                          </p:cTn>
                        </p:par>
                        <p:par>
                          <p:cTn id="31" fill="hold">
                            <p:stCondLst>
                              <p:cond delay="2000"/>
                            </p:stCondLst>
                            <p:childTnLst>
                              <p:par>
                                <p:cTn id="32" presetID="55"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strVal val="#ppt_w*0.70"/>
                                          </p:val>
                                        </p:tav>
                                        <p:tav tm="100000">
                                          <p:val>
                                            <p:strVal val="#ppt_w"/>
                                          </p:val>
                                        </p:tav>
                                      </p:tavLst>
                                    </p:anim>
                                    <p:anim calcmode="lin" valueType="num">
                                      <p:cBhvr>
                                        <p:cTn id="35" dur="1000" fill="hold"/>
                                        <p:tgtEl>
                                          <p:spTgt spid="47"/>
                                        </p:tgtEl>
                                        <p:attrNameLst>
                                          <p:attrName>ppt_h</p:attrName>
                                        </p:attrNameLst>
                                      </p:cBhvr>
                                      <p:tavLst>
                                        <p:tav tm="0">
                                          <p:val>
                                            <p:strVal val="#ppt_h"/>
                                          </p:val>
                                        </p:tav>
                                        <p:tav tm="100000">
                                          <p:val>
                                            <p:strVal val="#ppt_h"/>
                                          </p:val>
                                        </p:tav>
                                      </p:tavLst>
                                    </p:anim>
                                    <p:animEffect transition="in" filter="fade">
                                      <p:cBhvr>
                                        <p:cTn id="36" dur="1000"/>
                                        <p:tgtEl>
                                          <p:spTgt spid="47"/>
                                        </p:tgtEl>
                                      </p:cBhvr>
                                    </p:animEffect>
                                  </p:childTnLst>
                                </p:cTn>
                              </p:par>
                            </p:childTnLst>
                          </p:cTn>
                        </p:par>
                        <p:par>
                          <p:cTn id="37" fill="hold">
                            <p:stCondLst>
                              <p:cond delay="3000"/>
                            </p:stCondLst>
                            <p:childTnLst>
                              <p:par>
                                <p:cTn id="38" presetID="55"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ppt_w</p:attrName>
                                        </p:attrNameLst>
                                      </p:cBhvr>
                                      <p:tavLst>
                                        <p:tav tm="0">
                                          <p:val>
                                            <p:strVal val="#ppt_w*0.70"/>
                                          </p:val>
                                        </p:tav>
                                        <p:tav tm="100000">
                                          <p:val>
                                            <p:strVal val="#ppt_w"/>
                                          </p:val>
                                        </p:tav>
                                      </p:tavLst>
                                    </p:anim>
                                    <p:anim calcmode="lin" valueType="num">
                                      <p:cBhvr>
                                        <p:cTn id="41" dur="1000" fill="hold"/>
                                        <p:tgtEl>
                                          <p:spTgt spid="52"/>
                                        </p:tgtEl>
                                        <p:attrNameLst>
                                          <p:attrName>ppt_h</p:attrName>
                                        </p:attrNameLst>
                                      </p:cBhvr>
                                      <p:tavLst>
                                        <p:tav tm="0">
                                          <p:val>
                                            <p:strVal val="#ppt_h"/>
                                          </p:val>
                                        </p:tav>
                                        <p:tav tm="100000">
                                          <p:val>
                                            <p:strVal val="#ppt_h"/>
                                          </p:val>
                                        </p:tav>
                                      </p:tavLst>
                                    </p:anim>
                                    <p:animEffect transition="in" filter="fade">
                                      <p:cBhvr>
                                        <p:cTn id="42" dur="1000"/>
                                        <p:tgtEl>
                                          <p:spTgt spid="52"/>
                                        </p:tgtEl>
                                      </p:cBhvr>
                                    </p:animEffect>
                                  </p:childTnLst>
                                </p:cTn>
                              </p:par>
                            </p:childTnLst>
                          </p:cTn>
                        </p:par>
                        <p:par>
                          <p:cTn id="43" fill="hold">
                            <p:stCondLst>
                              <p:cond delay="4000"/>
                            </p:stCondLst>
                            <p:childTnLst>
                              <p:par>
                                <p:cTn id="44" presetID="55"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1000" fill="hold"/>
                                        <p:tgtEl>
                                          <p:spTgt spid="49"/>
                                        </p:tgtEl>
                                        <p:attrNameLst>
                                          <p:attrName>ppt_w</p:attrName>
                                        </p:attrNameLst>
                                      </p:cBhvr>
                                      <p:tavLst>
                                        <p:tav tm="0">
                                          <p:val>
                                            <p:strVal val="#ppt_w*0.70"/>
                                          </p:val>
                                        </p:tav>
                                        <p:tav tm="100000">
                                          <p:val>
                                            <p:strVal val="#ppt_w"/>
                                          </p:val>
                                        </p:tav>
                                      </p:tavLst>
                                    </p:anim>
                                    <p:anim calcmode="lin" valueType="num">
                                      <p:cBhvr>
                                        <p:cTn id="47" dur="1000" fill="hold"/>
                                        <p:tgtEl>
                                          <p:spTgt spid="49"/>
                                        </p:tgtEl>
                                        <p:attrNameLst>
                                          <p:attrName>ppt_h</p:attrName>
                                        </p:attrNameLst>
                                      </p:cBhvr>
                                      <p:tavLst>
                                        <p:tav tm="0">
                                          <p:val>
                                            <p:strVal val="#ppt_h"/>
                                          </p:val>
                                        </p:tav>
                                        <p:tav tm="100000">
                                          <p:val>
                                            <p:strVal val="#ppt_h"/>
                                          </p:val>
                                        </p:tav>
                                      </p:tavLst>
                                    </p:anim>
                                    <p:animEffect transition="in" filter="fade">
                                      <p:cBhvr>
                                        <p:cTn id="48" dur="1000"/>
                                        <p:tgtEl>
                                          <p:spTgt spid="49"/>
                                        </p:tgtEl>
                                      </p:cBhvr>
                                    </p:animEffect>
                                  </p:childTnLst>
                                </p:cTn>
                              </p:par>
                            </p:childTnLst>
                          </p:cTn>
                        </p:par>
                        <p:par>
                          <p:cTn id="49" fill="hold">
                            <p:stCondLst>
                              <p:cond delay="5000"/>
                            </p:stCondLst>
                            <p:childTnLst>
                              <p:par>
                                <p:cTn id="50" presetID="55"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strVal val="#ppt_w*0.70"/>
                                          </p:val>
                                        </p:tav>
                                        <p:tav tm="100000">
                                          <p:val>
                                            <p:strVal val="#ppt_w"/>
                                          </p:val>
                                        </p:tav>
                                      </p:tavLst>
                                    </p:anim>
                                    <p:anim calcmode="lin" valueType="num">
                                      <p:cBhvr>
                                        <p:cTn id="53" dur="1000" fill="hold"/>
                                        <p:tgtEl>
                                          <p:spTgt spid="56"/>
                                        </p:tgtEl>
                                        <p:attrNameLst>
                                          <p:attrName>ppt_h</p:attrName>
                                        </p:attrNameLst>
                                      </p:cBhvr>
                                      <p:tavLst>
                                        <p:tav tm="0">
                                          <p:val>
                                            <p:strVal val="#ppt_h"/>
                                          </p:val>
                                        </p:tav>
                                        <p:tav tm="100000">
                                          <p:val>
                                            <p:strVal val="#ppt_h"/>
                                          </p:val>
                                        </p:tav>
                                      </p:tavLst>
                                    </p:anim>
                                    <p:animEffect transition="in" filter="fade">
                                      <p:cBhvr>
                                        <p:cTn id="54" dur="1000"/>
                                        <p:tgtEl>
                                          <p:spTgt spid="56"/>
                                        </p:tgtEl>
                                      </p:cBhvr>
                                    </p:animEffect>
                                  </p:childTnLst>
                                </p:cTn>
                              </p:par>
                            </p:childTnLst>
                          </p:cTn>
                        </p:par>
                        <p:par>
                          <p:cTn id="55" fill="hold">
                            <p:stCondLst>
                              <p:cond delay="6000"/>
                            </p:stCondLst>
                            <p:childTnLst>
                              <p:par>
                                <p:cTn id="56" presetID="55"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1000" fill="hold"/>
                                        <p:tgtEl>
                                          <p:spTgt spid="48"/>
                                        </p:tgtEl>
                                        <p:attrNameLst>
                                          <p:attrName>ppt_w</p:attrName>
                                        </p:attrNameLst>
                                      </p:cBhvr>
                                      <p:tavLst>
                                        <p:tav tm="0">
                                          <p:val>
                                            <p:strVal val="#ppt_w*0.70"/>
                                          </p:val>
                                        </p:tav>
                                        <p:tav tm="100000">
                                          <p:val>
                                            <p:strVal val="#ppt_w"/>
                                          </p:val>
                                        </p:tav>
                                      </p:tavLst>
                                    </p:anim>
                                    <p:anim calcmode="lin" valueType="num">
                                      <p:cBhvr>
                                        <p:cTn id="59" dur="1000" fill="hold"/>
                                        <p:tgtEl>
                                          <p:spTgt spid="48"/>
                                        </p:tgtEl>
                                        <p:attrNameLst>
                                          <p:attrName>ppt_h</p:attrName>
                                        </p:attrNameLst>
                                      </p:cBhvr>
                                      <p:tavLst>
                                        <p:tav tm="0">
                                          <p:val>
                                            <p:strVal val="#ppt_h"/>
                                          </p:val>
                                        </p:tav>
                                        <p:tav tm="100000">
                                          <p:val>
                                            <p:strVal val="#ppt_h"/>
                                          </p:val>
                                        </p:tav>
                                      </p:tavLst>
                                    </p:anim>
                                    <p:animEffect transition="in" filter="fade">
                                      <p:cBhvr>
                                        <p:cTn id="60" dur="1000"/>
                                        <p:tgtEl>
                                          <p:spTgt spid="48"/>
                                        </p:tgtEl>
                                      </p:cBhvr>
                                    </p:animEffect>
                                  </p:childTnLst>
                                </p:cTn>
                              </p:par>
                            </p:childTnLst>
                          </p:cTn>
                        </p:par>
                        <p:par>
                          <p:cTn id="61" fill="hold">
                            <p:stCondLst>
                              <p:cond delay="7000"/>
                            </p:stCondLst>
                            <p:childTnLst>
                              <p:par>
                                <p:cTn id="62" presetID="55"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1000" fill="hold"/>
                                        <p:tgtEl>
                                          <p:spTgt spid="53"/>
                                        </p:tgtEl>
                                        <p:attrNameLst>
                                          <p:attrName>ppt_w</p:attrName>
                                        </p:attrNameLst>
                                      </p:cBhvr>
                                      <p:tavLst>
                                        <p:tav tm="0">
                                          <p:val>
                                            <p:strVal val="#ppt_w*0.70"/>
                                          </p:val>
                                        </p:tav>
                                        <p:tav tm="100000">
                                          <p:val>
                                            <p:strVal val="#ppt_w"/>
                                          </p:val>
                                        </p:tav>
                                      </p:tavLst>
                                    </p:anim>
                                    <p:anim calcmode="lin" valueType="num">
                                      <p:cBhvr>
                                        <p:cTn id="65" dur="1000" fill="hold"/>
                                        <p:tgtEl>
                                          <p:spTgt spid="53"/>
                                        </p:tgtEl>
                                        <p:attrNameLst>
                                          <p:attrName>ppt_h</p:attrName>
                                        </p:attrNameLst>
                                      </p:cBhvr>
                                      <p:tavLst>
                                        <p:tav tm="0">
                                          <p:val>
                                            <p:strVal val="#ppt_h"/>
                                          </p:val>
                                        </p:tav>
                                        <p:tav tm="100000">
                                          <p:val>
                                            <p:strVal val="#ppt_h"/>
                                          </p:val>
                                        </p:tav>
                                      </p:tavLst>
                                    </p:anim>
                                    <p:animEffect transition="in" filter="fade">
                                      <p:cBhvr>
                                        <p:cTn id="66" dur="1000"/>
                                        <p:tgtEl>
                                          <p:spTgt spid="53"/>
                                        </p:tgtEl>
                                      </p:cBhvr>
                                    </p:animEffect>
                                  </p:childTnLst>
                                </p:cTn>
                              </p:par>
                            </p:childTnLst>
                          </p:cTn>
                        </p:par>
                        <p:par>
                          <p:cTn id="67" fill="hold">
                            <p:stCondLst>
                              <p:cond delay="8000"/>
                            </p:stCondLst>
                            <p:childTnLst>
                              <p:par>
                                <p:cTn id="68" presetID="55" presetClass="entr" presetSubtype="0"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000" fill="hold"/>
                                        <p:tgtEl>
                                          <p:spTgt spid="55"/>
                                        </p:tgtEl>
                                        <p:attrNameLst>
                                          <p:attrName>ppt_w</p:attrName>
                                        </p:attrNameLst>
                                      </p:cBhvr>
                                      <p:tavLst>
                                        <p:tav tm="0">
                                          <p:val>
                                            <p:strVal val="#ppt_w*0.70"/>
                                          </p:val>
                                        </p:tav>
                                        <p:tav tm="100000">
                                          <p:val>
                                            <p:strVal val="#ppt_w"/>
                                          </p:val>
                                        </p:tav>
                                      </p:tavLst>
                                    </p:anim>
                                    <p:anim calcmode="lin" valueType="num">
                                      <p:cBhvr>
                                        <p:cTn id="71" dur="1000" fill="hold"/>
                                        <p:tgtEl>
                                          <p:spTgt spid="55"/>
                                        </p:tgtEl>
                                        <p:attrNameLst>
                                          <p:attrName>ppt_h</p:attrName>
                                        </p:attrNameLst>
                                      </p:cBhvr>
                                      <p:tavLst>
                                        <p:tav tm="0">
                                          <p:val>
                                            <p:strVal val="#ppt_h"/>
                                          </p:val>
                                        </p:tav>
                                        <p:tav tm="100000">
                                          <p:val>
                                            <p:strVal val="#ppt_h"/>
                                          </p:val>
                                        </p:tav>
                                      </p:tavLst>
                                    </p:anim>
                                    <p:animEffect transition="in" filter="fade">
                                      <p:cBhvr>
                                        <p:cTn id="72" dur="1000"/>
                                        <p:tgtEl>
                                          <p:spTgt spid="55"/>
                                        </p:tgtEl>
                                      </p:cBhvr>
                                    </p:animEffect>
                                  </p:childTnLst>
                                </p:cTn>
                              </p:par>
                            </p:childTnLst>
                          </p:cTn>
                        </p:par>
                        <p:par>
                          <p:cTn id="73" fill="hold">
                            <p:stCondLst>
                              <p:cond delay="9000"/>
                            </p:stCondLst>
                            <p:childTnLst>
                              <p:par>
                                <p:cTn id="74" presetID="55" presetClass="entr" presetSubtype="0"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 calcmode="lin" valueType="num">
                                      <p:cBhvr>
                                        <p:cTn id="76" dur="1000" fill="hold"/>
                                        <p:tgtEl>
                                          <p:spTgt spid="54"/>
                                        </p:tgtEl>
                                        <p:attrNameLst>
                                          <p:attrName>ppt_w</p:attrName>
                                        </p:attrNameLst>
                                      </p:cBhvr>
                                      <p:tavLst>
                                        <p:tav tm="0">
                                          <p:val>
                                            <p:strVal val="#ppt_w*0.70"/>
                                          </p:val>
                                        </p:tav>
                                        <p:tav tm="100000">
                                          <p:val>
                                            <p:strVal val="#ppt_w"/>
                                          </p:val>
                                        </p:tav>
                                      </p:tavLst>
                                    </p:anim>
                                    <p:anim calcmode="lin" valueType="num">
                                      <p:cBhvr>
                                        <p:cTn id="77" dur="1000" fill="hold"/>
                                        <p:tgtEl>
                                          <p:spTgt spid="54"/>
                                        </p:tgtEl>
                                        <p:attrNameLst>
                                          <p:attrName>ppt_h</p:attrName>
                                        </p:attrNameLst>
                                      </p:cBhvr>
                                      <p:tavLst>
                                        <p:tav tm="0">
                                          <p:val>
                                            <p:strVal val="#ppt_h"/>
                                          </p:val>
                                        </p:tav>
                                        <p:tav tm="100000">
                                          <p:val>
                                            <p:strVal val="#ppt_h"/>
                                          </p:val>
                                        </p:tav>
                                      </p:tavLst>
                                    </p:anim>
                                    <p:animEffect transition="in" filter="fade">
                                      <p:cBhvr>
                                        <p:cTn id="78" dur="1000"/>
                                        <p:tgtEl>
                                          <p:spTgt spid="54"/>
                                        </p:tgtEl>
                                      </p:cBhvr>
                                    </p:animEffect>
                                  </p:childTnLst>
                                </p:cTn>
                              </p:par>
                            </p:childTnLst>
                          </p:cTn>
                        </p:par>
                        <p:par>
                          <p:cTn id="79" fill="hold">
                            <p:stCondLst>
                              <p:cond delay="10000"/>
                            </p:stCondLst>
                            <p:childTnLst>
                              <p:par>
                                <p:cTn id="80" presetID="55"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1000" fill="hold"/>
                                        <p:tgtEl>
                                          <p:spTgt spid="50"/>
                                        </p:tgtEl>
                                        <p:attrNameLst>
                                          <p:attrName>ppt_w</p:attrName>
                                        </p:attrNameLst>
                                      </p:cBhvr>
                                      <p:tavLst>
                                        <p:tav tm="0">
                                          <p:val>
                                            <p:strVal val="#ppt_w*0.70"/>
                                          </p:val>
                                        </p:tav>
                                        <p:tav tm="100000">
                                          <p:val>
                                            <p:strVal val="#ppt_w"/>
                                          </p:val>
                                        </p:tav>
                                      </p:tavLst>
                                    </p:anim>
                                    <p:anim calcmode="lin" valueType="num">
                                      <p:cBhvr>
                                        <p:cTn id="83" dur="1000" fill="hold"/>
                                        <p:tgtEl>
                                          <p:spTgt spid="50"/>
                                        </p:tgtEl>
                                        <p:attrNameLst>
                                          <p:attrName>ppt_h</p:attrName>
                                        </p:attrNameLst>
                                      </p:cBhvr>
                                      <p:tavLst>
                                        <p:tav tm="0">
                                          <p:val>
                                            <p:strVal val="#ppt_h"/>
                                          </p:val>
                                        </p:tav>
                                        <p:tav tm="100000">
                                          <p:val>
                                            <p:strVal val="#ppt_h"/>
                                          </p:val>
                                        </p:tav>
                                      </p:tavLst>
                                    </p:anim>
                                    <p:animEffect transition="in" filter="fade">
                                      <p:cBhvr>
                                        <p:cTn id="84" dur="10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1000" fill="hold"/>
                                        <p:tgtEl>
                                          <p:spTgt spid="8"/>
                                        </p:tgtEl>
                                        <p:attrNameLst>
                                          <p:attrName>ppt_w</p:attrName>
                                        </p:attrNameLst>
                                      </p:cBhvr>
                                      <p:tavLst>
                                        <p:tav tm="0">
                                          <p:val>
                                            <p:strVal val="#ppt_w*0.70"/>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Effect transition="in" filter="fade">
                                      <p:cBhvr>
                                        <p:cTn id="91" dur="1000"/>
                                        <p:tgtEl>
                                          <p:spTgt spid="8"/>
                                        </p:tgtEl>
                                      </p:cBhvr>
                                    </p:animEffect>
                                  </p:childTnLst>
                                </p:cTn>
                              </p:par>
                            </p:childTnLst>
                          </p:cTn>
                        </p:par>
                        <p:par>
                          <p:cTn id="92" fill="hold">
                            <p:stCondLst>
                              <p:cond delay="1000"/>
                            </p:stCondLst>
                            <p:childTnLst>
                              <p:par>
                                <p:cTn id="93" presetID="55"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ppt_w</p:attrName>
                                        </p:attrNameLst>
                                      </p:cBhvr>
                                      <p:tavLst>
                                        <p:tav tm="0">
                                          <p:val>
                                            <p:strVal val="#ppt_w*0.70"/>
                                          </p:val>
                                        </p:tav>
                                        <p:tav tm="100000">
                                          <p:val>
                                            <p:strVal val="#ppt_w"/>
                                          </p:val>
                                        </p:tav>
                                      </p:tavLst>
                                    </p:anim>
                                    <p:anim calcmode="lin" valueType="num">
                                      <p:cBhvr>
                                        <p:cTn id="96" dur="1000" fill="hold"/>
                                        <p:tgtEl>
                                          <p:spTgt spid="14"/>
                                        </p:tgtEl>
                                        <p:attrNameLst>
                                          <p:attrName>ppt_h</p:attrName>
                                        </p:attrNameLst>
                                      </p:cBhvr>
                                      <p:tavLst>
                                        <p:tav tm="0">
                                          <p:val>
                                            <p:strVal val="#ppt_h"/>
                                          </p:val>
                                        </p:tav>
                                        <p:tav tm="100000">
                                          <p:val>
                                            <p:strVal val="#ppt_h"/>
                                          </p:val>
                                        </p:tav>
                                      </p:tavLst>
                                    </p:anim>
                                    <p:animEffect transition="in" filter="fade">
                                      <p:cBhvr>
                                        <p:cTn id="97" dur="1000"/>
                                        <p:tgtEl>
                                          <p:spTgt spid="14"/>
                                        </p:tgtEl>
                                      </p:cBhvr>
                                    </p:animEffect>
                                  </p:childTnLst>
                                </p:cTn>
                              </p:par>
                            </p:childTnLst>
                          </p:cTn>
                        </p:par>
                        <p:par>
                          <p:cTn id="98" fill="hold">
                            <p:stCondLst>
                              <p:cond delay="2000"/>
                            </p:stCondLst>
                            <p:childTnLst>
                              <p:par>
                                <p:cTn id="99" presetID="2" presetClass="entr" presetSubtype="4"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par>
                          <p:cTn id="103" fill="hold">
                            <p:stCondLst>
                              <p:cond delay="2500"/>
                            </p:stCondLst>
                            <p:childTnLst>
                              <p:par>
                                <p:cTn id="104" presetID="5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1000" fill="hold"/>
                                        <p:tgtEl>
                                          <p:spTgt spid="16"/>
                                        </p:tgtEl>
                                        <p:attrNameLst>
                                          <p:attrName>ppt_w</p:attrName>
                                        </p:attrNameLst>
                                      </p:cBhvr>
                                      <p:tavLst>
                                        <p:tav tm="0">
                                          <p:val>
                                            <p:strVal val="#ppt_w*0.70"/>
                                          </p:val>
                                        </p:tav>
                                        <p:tav tm="100000">
                                          <p:val>
                                            <p:strVal val="#ppt_w"/>
                                          </p:val>
                                        </p:tav>
                                      </p:tavLst>
                                    </p:anim>
                                    <p:anim calcmode="lin" valueType="num">
                                      <p:cBhvr>
                                        <p:cTn id="107" dur="1000" fill="hold"/>
                                        <p:tgtEl>
                                          <p:spTgt spid="16"/>
                                        </p:tgtEl>
                                        <p:attrNameLst>
                                          <p:attrName>ppt_h</p:attrName>
                                        </p:attrNameLst>
                                      </p:cBhvr>
                                      <p:tavLst>
                                        <p:tav tm="0">
                                          <p:val>
                                            <p:strVal val="#ppt_h"/>
                                          </p:val>
                                        </p:tav>
                                        <p:tav tm="100000">
                                          <p:val>
                                            <p:strVal val="#ppt_h"/>
                                          </p:val>
                                        </p:tav>
                                      </p:tavLst>
                                    </p:anim>
                                    <p:animEffect transition="in" filter="fade">
                                      <p:cBhvr>
                                        <p:cTn id="108" dur="1000"/>
                                        <p:tgtEl>
                                          <p:spTgt spid="16"/>
                                        </p:tgtEl>
                                      </p:cBhvr>
                                    </p:animEffect>
                                  </p:childTnLst>
                                </p:cTn>
                              </p:par>
                            </p:childTnLst>
                          </p:cTn>
                        </p:par>
                        <p:par>
                          <p:cTn id="109" fill="hold">
                            <p:stCondLst>
                              <p:cond delay="3500"/>
                            </p:stCondLst>
                            <p:childTnLst>
                              <p:par>
                                <p:cTn id="110" presetID="2" presetClass="entr" presetSubtype="4"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additive="base">
                                        <p:cTn id="112" dur="500" fill="hold"/>
                                        <p:tgtEl>
                                          <p:spTgt spid="17"/>
                                        </p:tgtEl>
                                        <p:attrNameLst>
                                          <p:attrName>ppt_x</p:attrName>
                                        </p:attrNameLst>
                                      </p:cBhvr>
                                      <p:tavLst>
                                        <p:tav tm="0">
                                          <p:val>
                                            <p:strVal val="#ppt_x"/>
                                          </p:val>
                                        </p:tav>
                                        <p:tav tm="100000">
                                          <p:val>
                                            <p:strVal val="#ppt_x"/>
                                          </p:val>
                                        </p:tav>
                                      </p:tavLst>
                                    </p:anim>
                                    <p:anim calcmode="lin" valueType="num">
                                      <p:cBhvr additive="base">
                                        <p:cTn id="113" dur="500" fill="hold"/>
                                        <p:tgtEl>
                                          <p:spTgt spid="17"/>
                                        </p:tgtEl>
                                        <p:attrNameLst>
                                          <p:attrName>ppt_y</p:attrName>
                                        </p:attrNameLst>
                                      </p:cBhvr>
                                      <p:tavLst>
                                        <p:tav tm="0">
                                          <p:val>
                                            <p:strVal val="1+#ppt_h/2"/>
                                          </p:val>
                                        </p:tav>
                                        <p:tav tm="100000">
                                          <p:val>
                                            <p:strVal val="#ppt_y"/>
                                          </p:val>
                                        </p:tav>
                                      </p:tavLst>
                                    </p:anim>
                                  </p:childTnLst>
                                </p:cTn>
                              </p:par>
                            </p:childTnLst>
                          </p:cTn>
                        </p:par>
                        <p:par>
                          <p:cTn id="114" fill="hold">
                            <p:stCondLst>
                              <p:cond delay="4000"/>
                            </p:stCondLst>
                            <p:childTnLst>
                              <p:par>
                                <p:cTn id="115" presetID="55" presetClass="entr" presetSubtype="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1000" fill="hold"/>
                                        <p:tgtEl>
                                          <p:spTgt spid="18"/>
                                        </p:tgtEl>
                                        <p:attrNameLst>
                                          <p:attrName>ppt_w</p:attrName>
                                        </p:attrNameLst>
                                      </p:cBhvr>
                                      <p:tavLst>
                                        <p:tav tm="0">
                                          <p:val>
                                            <p:strVal val="#ppt_w*0.70"/>
                                          </p:val>
                                        </p:tav>
                                        <p:tav tm="100000">
                                          <p:val>
                                            <p:strVal val="#ppt_w"/>
                                          </p:val>
                                        </p:tav>
                                      </p:tavLst>
                                    </p:anim>
                                    <p:anim calcmode="lin" valueType="num">
                                      <p:cBhvr>
                                        <p:cTn id="118" dur="1000" fill="hold"/>
                                        <p:tgtEl>
                                          <p:spTgt spid="18"/>
                                        </p:tgtEl>
                                        <p:attrNameLst>
                                          <p:attrName>ppt_h</p:attrName>
                                        </p:attrNameLst>
                                      </p:cBhvr>
                                      <p:tavLst>
                                        <p:tav tm="0">
                                          <p:val>
                                            <p:strVal val="#ppt_h"/>
                                          </p:val>
                                        </p:tav>
                                        <p:tav tm="100000">
                                          <p:val>
                                            <p:strVal val="#ppt_h"/>
                                          </p:val>
                                        </p:tav>
                                      </p:tavLst>
                                    </p:anim>
                                    <p:animEffect transition="in" filter="fade">
                                      <p:cBhvr>
                                        <p:cTn id="119" dur="1000"/>
                                        <p:tgtEl>
                                          <p:spTgt spid="18"/>
                                        </p:tgtEl>
                                      </p:cBhvr>
                                    </p:animEffect>
                                  </p:childTnLst>
                                </p:cTn>
                              </p:par>
                            </p:childTnLst>
                          </p:cTn>
                        </p:par>
                        <p:par>
                          <p:cTn id="120" fill="hold">
                            <p:stCondLst>
                              <p:cond delay="5000"/>
                            </p:stCondLst>
                            <p:childTnLst>
                              <p:par>
                                <p:cTn id="121" presetID="2" presetClass="entr" presetSubtype="4"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childTnLst>
                          </p:cTn>
                        </p:par>
                        <p:par>
                          <p:cTn id="125" fill="hold">
                            <p:stCondLst>
                              <p:cond delay="5500"/>
                            </p:stCondLst>
                            <p:childTnLst>
                              <p:par>
                                <p:cTn id="126" presetID="55" presetClass="entr" presetSubtype="0" fill="hold"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1000" fill="hold"/>
                                        <p:tgtEl>
                                          <p:spTgt spid="22"/>
                                        </p:tgtEl>
                                        <p:attrNameLst>
                                          <p:attrName>ppt_w</p:attrName>
                                        </p:attrNameLst>
                                      </p:cBhvr>
                                      <p:tavLst>
                                        <p:tav tm="0">
                                          <p:val>
                                            <p:strVal val="#ppt_w*0.70"/>
                                          </p:val>
                                        </p:tav>
                                        <p:tav tm="100000">
                                          <p:val>
                                            <p:strVal val="#ppt_w"/>
                                          </p:val>
                                        </p:tav>
                                      </p:tavLst>
                                    </p:anim>
                                    <p:anim calcmode="lin" valueType="num">
                                      <p:cBhvr>
                                        <p:cTn id="129" dur="1000" fill="hold"/>
                                        <p:tgtEl>
                                          <p:spTgt spid="22"/>
                                        </p:tgtEl>
                                        <p:attrNameLst>
                                          <p:attrName>ppt_h</p:attrName>
                                        </p:attrNameLst>
                                      </p:cBhvr>
                                      <p:tavLst>
                                        <p:tav tm="0">
                                          <p:val>
                                            <p:strVal val="#ppt_h"/>
                                          </p:val>
                                        </p:tav>
                                        <p:tav tm="100000">
                                          <p:val>
                                            <p:strVal val="#ppt_h"/>
                                          </p:val>
                                        </p:tav>
                                      </p:tavLst>
                                    </p:anim>
                                    <p:animEffect transition="in" filter="fade">
                                      <p:cBhvr>
                                        <p:cTn id="130" dur="10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p:cTn id="135" dur="1000" fill="hold"/>
                                        <p:tgtEl>
                                          <p:spTgt spid="13"/>
                                        </p:tgtEl>
                                        <p:attrNameLst>
                                          <p:attrName>ppt_w</p:attrName>
                                        </p:attrNameLst>
                                      </p:cBhvr>
                                      <p:tavLst>
                                        <p:tav tm="0">
                                          <p:val>
                                            <p:strVal val="#ppt_w*0.70"/>
                                          </p:val>
                                        </p:tav>
                                        <p:tav tm="100000">
                                          <p:val>
                                            <p:strVal val="#ppt_w"/>
                                          </p:val>
                                        </p:tav>
                                      </p:tavLst>
                                    </p:anim>
                                    <p:anim calcmode="lin" valueType="num">
                                      <p:cBhvr>
                                        <p:cTn id="136" dur="1000" fill="hold"/>
                                        <p:tgtEl>
                                          <p:spTgt spid="13"/>
                                        </p:tgtEl>
                                        <p:attrNameLst>
                                          <p:attrName>ppt_h</p:attrName>
                                        </p:attrNameLst>
                                      </p:cBhvr>
                                      <p:tavLst>
                                        <p:tav tm="0">
                                          <p:val>
                                            <p:strVal val="#ppt_h"/>
                                          </p:val>
                                        </p:tav>
                                        <p:tav tm="100000">
                                          <p:val>
                                            <p:strVal val="#ppt_h"/>
                                          </p:val>
                                        </p:tav>
                                      </p:tavLst>
                                    </p:anim>
                                    <p:animEffect transition="in" filter="fade">
                                      <p:cBhvr>
                                        <p:cTn id="137" dur="1000"/>
                                        <p:tgtEl>
                                          <p:spTgt spid="13"/>
                                        </p:tgtEl>
                                      </p:cBhvr>
                                    </p:animEffect>
                                  </p:childTnLst>
                                </p:cTn>
                              </p:par>
                            </p:childTnLst>
                          </p:cTn>
                        </p:par>
                        <p:par>
                          <p:cTn id="138" fill="hold">
                            <p:stCondLst>
                              <p:cond delay="1000"/>
                            </p:stCondLst>
                            <p:childTnLst>
                              <p:par>
                                <p:cTn id="139" presetID="55" presetClass="entr" presetSubtype="0" fill="hold" nodeType="after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1000" fill="hold"/>
                                        <p:tgtEl>
                                          <p:spTgt spid="24"/>
                                        </p:tgtEl>
                                        <p:attrNameLst>
                                          <p:attrName>ppt_w</p:attrName>
                                        </p:attrNameLst>
                                      </p:cBhvr>
                                      <p:tavLst>
                                        <p:tav tm="0">
                                          <p:val>
                                            <p:strVal val="#ppt_w*0.70"/>
                                          </p:val>
                                        </p:tav>
                                        <p:tav tm="100000">
                                          <p:val>
                                            <p:strVal val="#ppt_w"/>
                                          </p:val>
                                        </p:tav>
                                      </p:tavLst>
                                    </p:anim>
                                    <p:anim calcmode="lin" valueType="num">
                                      <p:cBhvr>
                                        <p:cTn id="142" dur="1000" fill="hold"/>
                                        <p:tgtEl>
                                          <p:spTgt spid="24"/>
                                        </p:tgtEl>
                                        <p:attrNameLst>
                                          <p:attrName>ppt_h</p:attrName>
                                        </p:attrNameLst>
                                      </p:cBhvr>
                                      <p:tavLst>
                                        <p:tav tm="0">
                                          <p:val>
                                            <p:strVal val="#ppt_h"/>
                                          </p:val>
                                        </p:tav>
                                        <p:tav tm="100000">
                                          <p:val>
                                            <p:strVal val="#ppt_h"/>
                                          </p:val>
                                        </p:tav>
                                      </p:tavLst>
                                    </p:anim>
                                    <p:animEffect transition="in" filter="fade">
                                      <p:cBhvr>
                                        <p:cTn id="143" dur="1000"/>
                                        <p:tgtEl>
                                          <p:spTgt spid="24"/>
                                        </p:tgtEl>
                                      </p:cBhvr>
                                    </p:animEffect>
                                  </p:childTnLst>
                                </p:cTn>
                              </p:par>
                            </p:childTnLst>
                          </p:cTn>
                        </p:par>
                        <p:par>
                          <p:cTn id="144" fill="hold">
                            <p:stCondLst>
                              <p:cond delay="2000"/>
                            </p:stCondLst>
                            <p:childTnLst>
                              <p:par>
                                <p:cTn id="145" presetID="39" presetClass="entr" presetSubtype="0" accel="100000" fill="hold" grpId="0" nodeType="afterEffect">
                                  <p:stCondLst>
                                    <p:cond delay="0"/>
                                  </p:stCondLst>
                                  <p:childTnLst>
                                    <p:set>
                                      <p:cBhvr>
                                        <p:cTn id="146" dur="1" fill="hold">
                                          <p:stCondLst>
                                            <p:cond delay="0"/>
                                          </p:stCondLst>
                                        </p:cTn>
                                        <p:tgtEl>
                                          <p:spTgt spid="23">
                                            <p:txEl>
                                              <p:pRg st="0" end="0"/>
                                            </p:txEl>
                                          </p:spTgt>
                                        </p:tgtEl>
                                        <p:attrNameLst>
                                          <p:attrName>style.visibility</p:attrName>
                                        </p:attrNameLst>
                                      </p:cBhvr>
                                      <p:to>
                                        <p:strVal val="visible"/>
                                      </p:to>
                                    </p:set>
                                    <p:anim calcmode="lin" valueType="num">
                                      <p:cBhvr>
                                        <p:cTn id="147" dur="500" fill="hold"/>
                                        <p:tgtEl>
                                          <p:spTgt spid="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2500"/>
                            </p:stCondLst>
                            <p:childTnLst>
                              <p:par>
                                <p:cTn id="152" presetID="39" presetClass="entr" presetSubtype="0" accel="100000" fill="hold" grpId="0" nodeType="afterEffect">
                                  <p:stCondLst>
                                    <p:cond delay="0"/>
                                  </p:stCondLst>
                                  <p:childTnLst>
                                    <p:set>
                                      <p:cBhvr>
                                        <p:cTn id="153" dur="1" fill="hold">
                                          <p:stCondLst>
                                            <p:cond delay="0"/>
                                          </p:stCondLst>
                                        </p:cTn>
                                        <p:tgtEl>
                                          <p:spTgt spid="23">
                                            <p:txEl>
                                              <p:pRg st="1" end="1"/>
                                            </p:txEl>
                                          </p:spTgt>
                                        </p:tgtEl>
                                        <p:attrNameLst>
                                          <p:attrName>style.visibility</p:attrName>
                                        </p:attrNameLst>
                                      </p:cBhvr>
                                      <p:to>
                                        <p:strVal val="visible"/>
                                      </p:to>
                                    </p:set>
                                    <p:anim calcmode="lin" valueType="num">
                                      <p:cBhvr>
                                        <p:cTn id="154" dur="500" fill="hold"/>
                                        <p:tgtEl>
                                          <p:spTgt spid="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5" dur="500" fill="hold"/>
                                        <p:tgtEl>
                                          <p:spTgt spid="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6" dur="500" fill="hold"/>
                                        <p:tgtEl>
                                          <p:spTgt spid="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7"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par>
                          <p:cTn id="158" fill="hold">
                            <p:stCondLst>
                              <p:cond delay="3000"/>
                            </p:stCondLst>
                            <p:childTnLst>
                              <p:par>
                                <p:cTn id="159" presetID="39" presetClass="entr" presetSubtype="0" accel="100000" fill="hold" grpId="0" nodeType="afterEffect">
                                  <p:stCondLst>
                                    <p:cond delay="0"/>
                                  </p:stCondLst>
                                  <p:childTnLst>
                                    <p:set>
                                      <p:cBhvr>
                                        <p:cTn id="160" dur="1" fill="hold">
                                          <p:stCondLst>
                                            <p:cond delay="0"/>
                                          </p:stCondLst>
                                        </p:cTn>
                                        <p:tgtEl>
                                          <p:spTgt spid="23">
                                            <p:txEl>
                                              <p:pRg st="2" end="2"/>
                                            </p:txEl>
                                          </p:spTgt>
                                        </p:tgtEl>
                                        <p:attrNameLst>
                                          <p:attrName>style.visibility</p:attrName>
                                        </p:attrNameLst>
                                      </p:cBhvr>
                                      <p:to>
                                        <p:strVal val="visible"/>
                                      </p:to>
                                    </p:set>
                                    <p:anim calcmode="lin" valueType="num">
                                      <p:cBhvr>
                                        <p:cTn id="161" dur="500" fill="hold"/>
                                        <p:tgtEl>
                                          <p:spTgt spid="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2" dur="500" fill="hold"/>
                                        <p:tgtEl>
                                          <p:spTgt spid="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3" dur="500" fill="hold"/>
                                        <p:tgtEl>
                                          <p:spTgt spid="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4"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par>
                          <p:cTn id="165" fill="hold">
                            <p:stCondLst>
                              <p:cond delay="3500"/>
                            </p:stCondLst>
                            <p:childTnLst>
                              <p:par>
                                <p:cTn id="166" presetID="39" presetClass="entr" presetSubtype="0" accel="100000" fill="hold" grpId="0" nodeType="afterEffect">
                                  <p:stCondLst>
                                    <p:cond delay="0"/>
                                  </p:stCondLst>
                                  <p:childTnLst>
                                    <p:set>
                                      <p:cBhvr>
                                        <p:cTn id="167" dur="1" fill="hold">
                                          <p:stCondLst>
                                            <p:cond delay="0"/>
                                          </p:stCondLst>
                                        </p:cTn>
                                        <p:tgtEl>
                                          <p:spTgt spid="23">
                                            <p:txEl>
                                              <p:pRg st="3" end="3"/>
                                            </p:txEl>
                                          </p:spTgt>
                                        </p:tgtEl>
                                        <p:attrNameLst>
                                          <p:attrName>style.visibility</p:attrName>
                                        </p:attrNameLst>
                                      </p:cBhvr>
                                      <p:to>
                                        <p:strVal val="visible"/>
                                      </p:to>
                                    </p:set>
                                    <p:anim calcmode="lin" valueType="num">
                                      <p:cBhvr>
                                        <p:cTn id="168" dur="500" fill="hold"/>
                                        <p:tgtEl>
                                          <p:spTgt spid="2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9" dur="500" fill="hold"/>
                                        <p:tgtEl>
                                          <p:spTgt spid="2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0" dur="500" fill="hold"/>
                                        <p:tgtEl>
                                          <p:spTgt spid="2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1"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par>
                          <p:cTn id="172" fill="hold">
                            <p:stCondLst>
                              <p:cond delay="4000"/>
                            </p:stCondLst>
                            <p:childTnLst>
                              <p:par>
                                <p:cTn id="173" presetID="39" presetClass="entr" presetSubtype="0" accel="100000" fill="hold" grpId="0" nodeType="afterEffect">
                                  <p:stCondLst>
                                    <p:cond delay="0"/>
                                  </p:stCondLst>
                                  <p:childTnLst>
                                    <p:set>
                                      <p:cBhvr>
                                        <p:cTn id="174" dur="1" fill="hold">
                                          <p:stCondLst>
                                            <p:cond delay="0"/>
                                          </p:stCondLst>
                                        </p:cTn>
                                        <p:tgtEl>
                                          <p:spTgt spid="23">
                                            <p:txEl>
                                              <p:pRg st="4" end="4"/>
                                            </p:txEl>
                                          </p:spTgt>
                                        </p:tgtEl>
                                        <p:attrNameLst>
                                          <p:attrName>style.visibility</p:attrName>
                                        </p:attrNameLst>
                                      </p:cBhvr>
                                      <p:to>
                                        <p:strVal val="visible"/>
                                      </p:to>
                                    </p:set>
                                    <p:anim calcmode="lin" valueType="num">
                                      <p:cBhvr>
                                        <p:cTn id="175" dur="500" fill="hold"/>
                                        <p:tgtEl>
                                          <p:spTgt spid="2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6" dur="500" fill="hold"/>
                                        <p:tgtEl>
                                          <p:spTgt spid="2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7" dur="500" fill="hold"/>
                                        <p:tgtEl>
                                          <p:spTgt spid="2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8" dur="5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par>
                          <p:cTn id="179" fill="hold">
                            <p:stCondLst>
                              <p:cond delay="4500"/>
                            </p:stCondLst>
                            <p:childTnLst>
                              <p:par>
                                <p:cTn id="180" presetID="39" presetClass="entr" presetSubtype="0" accel="100000" fill="hold" grpId="0" nodeType="afterEffect">
                                  <p:stCondLst>
                                    <p:cond delay="0"/>
                                  </p:stCondLst>
                                  <p:childTnLst>
                                    <p:set>
                                      <p:cBhvr>
                                        <p:cTn id="181" dur="1" fill="hold">
                                          <p:stCondLst>
                                            <p:cond delay="0"/>
                                          </p:stCondLst>
                                        </p:cTn>
                                        <p:tgtEl>
                                          <p:spTgt spid="23">
                                            <p:txEl>
                                              <p:pRg st="5" end="5"/>
                                            </p:txEl>
                                          </p:spTgt>
                                        </p:tgtEl>
                                        <p:attrNameLst>
                                          <p:attrName>style.visibility</p:attrName>
                                        </p:attrNameLst>
                                      </p:cBhvr>
                                      <p:to>
                                        <p:strVal val="visible"/>
                                      </p:to>
                                    </p:set>
                                    <p:anim calcmode="lin" valueType="num">
                                      <p:cBhvr>
                                        <p:cTn id="182" dur="500" fill="hold"/>
                                        <p:tgtEl>
                                          <p:spTgt spid="2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3" dur="500" fill="hold"/>
                                        <p:tgtEl>
                                          <p:spTgt spid="2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4" dur="500" fill="hold"/>
                                        <p:tgtEl>
                                          <p:spTgt spid="2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5" dur="500" fill="hold"/>
                                        <p:tgtEl>
                                          <p:spTgt spid="23">
                                            <p:txEl>
                                              <p:pRg st="5" end="5"/>
                                            </p:txEl>
                                          </p:spTgt>
                                        </p:tgtEl>
                                        <p:attrNameLst>
                                          <p:attrName>ppt_y</p:attrName>
                                        </p:attrNameLst>
                                      </p:cBhvr>
                                      <p:tavLst>
                                        <p:tav tm="0">
                                          <p:val>
                                            <p:strVal val="#ppt_y"/>
                                          </p:val>
                                        </p:tav>
                                        <p:tav tm="100000">
                                          <p:val>
                                            <p:strVal val="#ppt_y"/>
                                          </p:val>
                                        </p:tav>
                                      </p:tavLst>
                                    </p:anim>
                                  </p:childTnLst>
                                </p:cTn>
                              </p:par>
                            </p:childTnLst>
                          </p:cTn>
                        </p:par>
                        <p:par>
                          <p:cTn id="186" fill="hold">
                            <p:stCondLst>
                              <p:cond delay="5000"/>
                            </p:stCondLst>
                            <p:childTnLst>
                              <p:par>
                                <p:cTn id="187" presetID="55" presetClass="entr" presetSubtype="0" fill="hold" nodeType="afterEffect">
                                  <p:stCondLst>
                                    <p:cond delay="0"/>
                                  </p:stCondLst>
                                  <p:childTnLst>
                                    <p:set>
                                      <p:cBhvr>
                                        <p:cTn id="188" dur="1" fill="hold">
                                          <p:stCondLst>
                                            <p:cond delay="0"/>
                                          </p:stCondLst>
                                        </p:cTn>
                                        <p:tgtEl>
                                          <p:spTgt spid="25"/>
                                        </p:tgtEl>
                                        <p:attrNameLst>
                                          <p:attrName>style.visibility</p:attrName>
                                        </p:attrNameLst>
                                      </p:cBhvr>
                                      <p:to>
                                        <p:strVal val="visible"/>
                                      </p:to>
                                    </p:set>
                                    <p:anim calcmode="lin" valueType="num">
                                      <p:cBhvr>
                                        <p:cTn id="189" dur="1000" fill="hold"/>
                                        <p:tgtEl>
                                          <p:spTgt spid="25"/>
                                        </p:tgtEl>
                                        <p:attrNameLst>
                                          <p:attrName>ppt_w</p:attrName>
                                        </p:attrNameLst>
                                      </p:cBhvr>
                                      <p:tavLst>
                                        <p:tav tm="0">
                                          <p:val>
                                            <p:strVal val="#ppt_w*0.70"/>
                                          </p:val>
                                        </p:tav>
                                        <p:tav tm="100000">
                                          <p:val>
                                            <p:strVal val="#ppt_w"/>
                                          </p:val>
                                        </p:tav>
                                      </p:tavLst>
                                    </p:anim>
                                    <p:anim calcmode="lin" valueType="num">
                                      <p:cBhvr>
                                        <p:cTn id="190" dur="1000" fill="hold"/>
                                        <p:tgtEl>
                                          <p:spTgt spid="25"/>
                                        </p:tgtEl>
                                        <p:attrNameLst>
                                          <p:attrName>ppt_h</p:attrName>
                                        </p:attrNameLst>
                                      </p:cBhvr>
                                      <p:tavLst>
                                        <p:tav tm="0">
                                          <p:val>
                                            <p:strVal val="#ppt_h"/>
                                          </p:val>
                                        </p:tav>
                                        <p:tav tm="100000">
                                          <p:val>
                                            <p:strVal val="#ppt_h"/>
                                          </p:val>
                                        </p:tav>
                                      </p:tavLst>
                                    </p:anim>
                                    <p:animEffect transition="in" filter="fade">
                                      <p:cBhvr>
                                        <p:cTn id="191" dur="1000"/>
                                        <p:tgtEl>
                                          <p:spTgt spid="25"/>
                                        </p:tgtEl>
                                      </p:cBhvr>
                                    </p:animEffect>
                                  </p:childTnLst>
                                </p:cTn>
                              </p:par>
                            </p:childTnLst>
                          </p:cTn>
                        </p:par>
                        <p:par>
                          <p:cTn id="192" fill="hold">
                            <p:stCondLst>
                              <p:cond delay="6000"/>
                            </p:stCondLst>
                            <p:childTnLst>
                              <p:par>
                                <p:cTn id="193" presetID="41" presetClass="entr" presetSubtype="0" fill="hold" grpId="0" nodeType="afterEffect">
                                  <p:stCondLst>
                                    <p:cond delay="0"/>
                                  </p:stCondLst>
                                  <p:iterate type="lt">
                                    <p:tmPct val="10000"/>
                                  </p:iterate>
                                  <p:childTnLst>
                                    <p:set>
                                      <p:cBhvr>
                                        <p:cTn id="194" dur="1" fill="hold">
                                          <p:stCondLst>
                                            <p:cond delay="0"/>
                                          </p:stCondLst>
                                        </p:cTn>
                                        <p:tgtEl>
                                          <p:spTgt spid="19"/>
                                        </p:tgtEl>
                                        <p:attrNameLst>
                                          <p:attrName>style.visibility</p:attrName>
                                        </p:attrNameLst>
                                      </p:cBhvr>
                                      <p:to>
                                        <p:strVal val="visible"/>
                                      </p:to>
                                    </p:set>
                                    <p:anim calcmode="lin" valueType="num">
                                      <p:cBhvr>
                                        <p:cTn id="19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96" dur="500" fill="hold"/>
                                        <p:tgtEl>
                                          <p:spTgt spid="19"/>
                                        </p:tgtEl>
                                        <p:attrNameLst>
                                          <p:attrName>ppt_y</p:attrName>
                                        </p:attrNameLst>
                                      </p:cBhvr>
                                      <p:tavLst>
                                        <p:tav tm="0">
                                          <p:val>
                                            <p:strVal val="#ppt_y"/>
                                          </p:val>
                                        </p:tav>
                                        <p:tav tm="100000">
                                          <p:val>
                                            <p:strVal val="#ppt_y"/>
                                          </p:val>
                                        </p:tav>
                                      </p:tavLst>
                                    </p:anim>
                                    <p:anim calcmode="lin" valueType="num">
                                      <p:cBhvr>
                                        <p:cTn id="19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9" dur="500" tmFilter="0,0; .5, 1; 1, 1"/>
                                        <p:tgtEl>
                                          <p:spTgt spid="19"/>
                                        </p:tgtEl>
                                      </p:cBhvr>
                                    </p:animEffect>
                                  </p:childTnLst>
                                </p:cTn>
                              </p:par>
                            </p:childTnLst>
                          </p:cTn>
                        </p:par>
                        <p:par>
                          <p:cTn id="200" fill="hold">
                            <p:stCondLst>
                              <p:cond delay="7350"/>
                            </p:stCondLst>
                            <p:childTnLst>
                              <p:par>
                                <p:cTn id="201" presetID="55" presetClass="entr" presetSubtype="0" fill="hold" nodeType="afterEffect">
                                  <p:stCondLst>
                                    <p:cond delay="0"/>
                                  </p:stCondLst>
                                  <p:childTnLst>
                                    <p:set>
                                      <p:cBhvr>
                                        <p:cTn id="202" dur="1" fill="hold">
                                          <p:stCondLst>
                                            <p:cond delay="0"/>
                                          </p:stCondLst>
                                        </p:cTn>
                                        <p:tgtEl>
                                          <p:spTgt spid="20"/>
                                        </p:tgtEl>
                                        <p:attrNameLst>
                                          <p:attrName>style.visibility</p:attrName>
                                        </p:attrNameLst>
                                      </p:cBhvr>
                                      <p:to>
                                        <p:strVal val="visible"/>
                                      </p:to>
                                    </p:set>
                                    <p:anim calcmode="lin" valueType="num">
                                      <p:cBhvr>
                                        <p:cTn id="203" dur="1000" fill="hold"/>
                                        <p:tgtEl>
                                          <p:spTgt spid="20"/>
                                        </p:tgtEl>
                                        <p:attrNameLst>
                                          <p:attrName>ppt_w</p:attrName>
                                        </p:attrNameLst>
                                      </p:cBhvr>
                                      <p:tavLst>
                                        <p:tav tm="0">
                                          <p:val>
                                            <p:strVal val="#ppt_w*0.70"/>
                                          </p:val>
                                        </p:tav>
                                        <p:tav tm="100000">
                                          <p:val>
                                            <p:strVal val="#ppt_w"/>
                                          </p:val>
                                        </p:tav>
                                      </p:tavLst>
                                    </p:anim>
                                    <p:anim calcmode="lin" valueType="num">
                                      <p:cBhvr>
                                        <p:cTn id="204" dur="1000" fill="hold"/>
                                        <p:tgtEl>
                                          <p:spTgt spid="20"/>
                                        </p:tgtEl>
                                        <p:attrNameLst>
                                          <p:attrName>ppt_h</p:attrName>
                                        </p:attrNameLst>
                                      </p:cBhvr>
                                      <p:tavLst>
                                        <p:tav tm="0">
                                          <p:val>
                                            <p:strVal val="#ppt_h"/>
                                          </p:val>
                                        </p:tav>
                                        <p:tav tm="100000">
                                          <p:val>
                                            <p:strVal val="#ppt_h"/>
                                          </p:val>
                                        </p:tav>
                                      </p:tavLst>
                                    </p:anim>
                                    <p:animEffect transition="in" filter="fade">
                                      <p:cBhvr>
                                        <p:cTn id="205" dur="1000"/>
                                        <p:tgtEl>
                                          <p:spTgt spid="20"/>
                                        </p:tgtEl>
                                      </p:cBhvr>
                                    </p:animEffect>
                                  </p:childTnLst>
                                </p:cTn>
                              </p:par>
                            </p:childTnLst>
                          </p:cTn>
                        </p:par>
                      </p:childTnLst>
                    </p:cTn>
                  </p:par>
                  <p:par>
                    <p:cTn id="206" fill="hold">
                      <p:stCondLst>
                        <p:cond delay="indefinite"/>
                      </p:stCondLst>
                      <p:childTnLst>
                        <p:par>
                          <p:cTn id="207" fill="hold">
                            <p:stCondLst>
                              <p:cond delay="0"/>
                            </p:stCondLst>
                            <p:childTnLst>
                              <p:par>
                                <p:cTn id="208" presetID="55" presetClass="entr" presetSubtype="0" fill="hold" grpId="0" nodeType="clickEffect">
                                  <p:stCondLst>
                                    <p:cond delay="0"/>
                                  </p:stCondLst>
                                  <p:childTnLst>
                                    <p:set>
                                      <p:cBhvr>
                                        <p:cTn id="209" dur="1" fill="hold">
                                          <p:stCondLst>
                                            <p:cond delay="0"/>
                                          </p:stCondLst>
                                        </p:cTn>
                                        <p:tgtEl>
                                          <p:spTgt spid="12"/>
                                        </p:tgtEl>
                                        <p:attrNameLst>
                                          <p:attrName>style.visibility</p:attrName>
                                        </p:attrNameLst>
                                      </p:cBhvr>
                                      <p:to>
                                        <p:strVal val="visible"/>
                                      </p:to>
                                    </p:set>
                                    <p:anim calcmode="lin" valueType="num">
                                      <p:cBhvr>
                                        <p:cTn id="210" dur="1000" fill="hold"/>
                                        <p:tgtEl>
                                          <p:spTgt spid="12"/>
                                        </p:tgtEl>
                                        <p:attrNameLst>
                                          <p:attrName>ppt_w</p:attrName>
                                        </p:attrNameLst>
                                      </p:cBhvr>
                                      <p:tavLst>
                                        <p:tav tm="0">
                                          <p:val>
                                            <p:strVal val="#ppt_w*0.70"/>
                                          </p:val>
                                        </p:tav>
                                        <p:tav tm="100000">
                                          <p:val>
                                            <p:strVal val="#ppt_w"/>
                                          </p:val>
                                        </p:tav>
                                      </p:tavLst>
                                    </p:anim>
                                    <p:anim calcmode="lin" valueType="num">
                                      <p:cBhvr>
                                        <p:cTn id="211" dur="1000" fill="hold"/>
                                        <p:tgtEl>
                                          <p:spTgt spid="12"/>
                                        </p:tgtEl>
                                        <p:attrNameLst>
                                          <p:attrName>ppt_h</p:attrName>
                                        </p:attrNameLst>
                                      </p:cBhvr>
                                      <p:tavLst>
                                        <p:tav tm="0">
                                          <p:val>
                                            <p:strVal val="#ppt_h"/>
                                          </p:val>
                                        </p:tav>
                                        <p:tav tm="100000">
                                          <p:val>
                                            <p:strVal val="#ppt_h"/>
                                          </p:val>
                                        </p:tav>
                                      </p:tavLst>
                                    </p:anim>
                                    <p:animEffect transition="in" filter="fade">
                                      <p:cBhvr>
                                        <p:cTn id="212" dur="1000"/>
                                        <p:tgtEl>
                                          <p:spTgt spid="12"/>
                                        </p:tgtEl>
                                      </p:cBhvr>
                                    </p:animEffect>
                                  </p:childTnLst>
                                </p:cTn>
                              </p:par>
                            </p:childTnLst>
                          </p:cTn>
                        </p:par>
                        <p:par>
                          <p:cTn id="213" fill="hold">
                            <p:stCondLst>
                              <p:cond delay="1000"/>
                            </p:stCondLst>
                            <p:childTnLst>
                              <p:par>
                                <p:cTn id="214" presetID="55" presetClass="entr" presetSubtype="0" fill="hold" nodeType="afterEffect">
                                  <p:stCondLst>
                                    <p:cond delay="0"/>
                                  </p:stCondLst>
                                  <p:childTnLst>
                                    <p:set>
                                      <p:cBhvr>
                                        <p:cTn id="215" dur="1" fill="hold">
                                          <p:stCondLst>
                                            <p:cond delay="0"/>
                                          </p:stCondLst>
                                        </p:cTn>
                                        <p:tgtEl>
                                          <p:spTgt spid="29"/>
                                        </p:tgtEl>
                                        <p:attrNameLst>
                                          <p:attrName>style.visibility</p:attrName>
                                        </p:attrNameLst>
                                      </p:cBhvr>
                                      <p:to>
                                        <p:strVal val="visible"/>
                                      </p:to>
                                    </p:set>
                                    <p:anim calcmode="lin" valueType="num">
                                      <p:cBhvr>
                                        <p:cTn id="216" dur="1000" fill="hold"/>
                                        <p:tgtEl>
                                          <p:spTgt spid="29"/>
                                        </p:tgtEl>
                                        <p:attrNameLst>
                                          <p:attrName>ppt_w</p:attrName>
                                        </p:attrNameLst>
                                      </p:cBhvr>
                                      <p:tavLst>
                                        <p:tav tm="0">
                                          <p:val>
                                            <p:strVal val="#ppt_w*0.70"/>
                                          </p:val>
                                        </p:tav>
                                        <p:tav tm="100000">
                                          <p:val>
                                            <p:strVal val="#ppt_w"/>
                                          </p:val>
                                        </p:tav>
                                      </p:tavLst>
                                    </p:anim>
                                    <p:anim calcmode="lin" valueType="num">
                                      <p:cBhvr>
                                        <p:cTn id="217" dur="1000" fill="hold"/>
                                        <p:tgtEl>
                                          <p:spTgt spid="29"/>
                                        </p:tgtEl>
                                        <p:attrNameLst>
                                          <p:attrName>ppt_h</p:attrName>
                                        </p:attrNameLst>
                                      </p:cBhvr>
                                      <p:tavLst>
                                        <p:tav tm="0">
                                          <p:val>
                                            <p:strVal val="#ppt_h"/>
                                          </p:val>
                                        </p:tav>
                                        <p:tav tm="100000">
                                          <p:val>
                                            <p:strVal val="#ppt_h"/>
                                          </p:val>
                                        </p:tav>
                                      </p:tavLst>
                                    </p:anim>
                                    <p:animEffect transition="in" filter="fade">
                                      <p:cBhvr>
                                        <p:cTn id="218" dur="1000"/>
                                        <p:tgtEl>
                                          <p:spTgt spid="29"/>
                                        </p:tgtEl>
                                      </p:cBhvr>
                                    </p:animEffect>
                                  </p:childTnLst>
                                </p:cTn>
                              </p:par>
                            </p:childTnLst>
                          </p:cTn>
                        </p:par>
                        <p:par>
                          <p:cTn id="219" fill="hold">
                            <p:stCondLst>
                              <p:cond delay="2000"/>
                            </p:stCondLst>
                            <p:childTnLst>
                              <p:par>
                                <p:cTn id="220" presetID="39" presetClass="entr" presetSubtype="0" accel="100000" fill="hold" grpId="0" nodeType="afterEffect">
                                  <p:stCondLst>
                                    <p:cond delay="0"/>
                                  </p:stCondLst>
                                  <p:childTnLst>
                                    <p:set>
                                      <p:cBhvr>
                                        <p:cTn id="221" dur="1" fill="hold">
                                          <p:stCondLst>
                                            <p:cond delay="0"/>
                                          </p:stCondLst>
                                        </p:cTn>
                                        <p:tgtEl>
                                          <p:spTgt spid="28">
                                            <p:txEl>
                                              <p:pRg st="0" end="0"/>
                                            </p:txEl>
                                          </p:spTgt>
                                        </p:tgtEl>
                                        <p:attrNameLst>
                                          <p:attrName>style.visibility</p:attrName>
                                        </p:attrNameLst>
                                      </p:cBhvr>
                                      <p:to>
                                        <p:strVal val="visible"/>
                                      </p:to>
                                    </p:set>
                                    <p:anim calcmode="lin" valueType="num">
                                      <p:cBhvr>
                                        <p:cTn id="222" dur="500" fill="hold"/>
                                        <p:tgtEl>
                                          <p:spTgt spid="2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3" dur="500" fill="hold"/>
                                        <p:tgtEl>
                                          <p:spTgt spid="2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4" dur="500" fill="hold"/>
                                        <p:tgtEl>
                                          <p:spTgt spid="2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5"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226" fill="hold">
                            <p:stCondLst>
                              <p:cond delay="2500"/>
                            </p:stCondLst>
                            <p:childTnLst>
                              <p:par>
                                <p:cTn id="227" presetID="39" presetClass="entr" presetSubtype="0" accel="100000" fill="hold" grpId="0" nodeType="afterEffect">
                                  <p:stCondLst>
                                    <p:cond delay="0"/>
                                  </p:stCondLst>
                                  <p:childTnLst>
                                    <p:set>
                                      <p:cBhvr>
                                        <p:cTn id="228" dur="1" fill="hold">
                                          <p:stCondLst>
                                            <p:cond delay="0"/>
                                          </p:stCondLst>
                                        </p:cTn>
                                        <p:tgtEl>
                                          <p:spTgt spid="28">
                                            <p:txEl>
                                              <p:pRg st="1" end="1"/>
                                            </p:txEl>
                                          </p:spTgt>
                                        </p:tgtEl>
                                        <p:attrNameLst>
                                          <p:attrName>style.visibility</p:attrName>
                                        </p:attrNameLst>
                                      </p:cBhvr>
                                      <p:to>
                                        <p:strVal val="visible"/>
                                      </p:to>
                                    </p:set>
                                    <p:anim calcmode="lin" valueType="num">
                                      <p:cBhvr>
                                        <p:cTn id="229" dur="500" fill="hold"/>
                                        <p:tgtEl>
                                          <p:spTgt spid="2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0" dur="500" fill="hold"/>
                                        <p:tgtEl>
                                          <p:spTgt spid="2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1" dur="500" fill="hold"/>
                                        <p:tgtEl>
                                          <p:spTgt spid="2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2"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par>
                          <p:cTn id="233" fill="hold">
                            <p:stCondLst>
                              <p:cond delay="3000"/>
                            </p:stCondLst>
                            <p:childTnLst>
                              <p:par>
                                <p:cTn id="234" presetID="39" presetClass="entr" presetSubtype="0" accel="100000" fill="hold" grpId="0" nodeType="afterEffect">
                                  <p:stCondLst>
                                    <p:cond delay="0"/>
                                  </p:stCondLst>
                                  <p:childTnLst>
                                    <p:set>
                                      <p:cBhvr>
                                        <p:cTn id="235" dur="1" fill="hold">
                                          <p:stCondLst>
                                            <p:cond delay="0"/>
                                          </p:stCondLst>
                                        </p:cTn>
                                        <p:tgtEl>
                                          <p:spTgt spid="28">
                                            <p:txEl>
                                              <p:pRg st="2" end="2"/>
                                            </p:txEl>
                                          </p:spTgt>
                                        </p:tgtEl>
                                        <p:attrNameLst>
                                          <p:attrName>style.visibility</p:attrName>
                                        </p:attrNameLst>
                                      </p:cBhvr>
                                      <p:to>
                                        <p:strVal val="visible"/>
                                      </p:to>
                                    </p:set>
                                    <p:anim calcmode="lin" valueType="num">
                                      <p:cBhvr>
                                        <p:cTn id="236" dur="500" fill="hold"/>
                                        <p:tgtEl>
                                          <p:spTgt spid="2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7" dur="500" fill="hold"/>
                                        <p:tgtEl>
                                          <p:spTgt spid="2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8" dur="500" fill="hold"/>
                                        <p:tgtEl>
                                          <p:spTgt spid="2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9" dur="500" fill="hold"/>
                                        <p:tgtEl>
                                          <p:spTgt spid="28">
                                            <p:txEl>
                                              <p:pRg st="2" end="2"/>
                                            </p:txEl>
                                          </p:spTgt>
                                        </p:tgtEl>
                                        <p:attrNameLst>
                                          <p:attrName>ppt_y</p:attrName>
                                        </p:attrNameLst>
                                      </p:cBhvr>
                                      <p:tavLst>
                                        <p:tav tm="0">
                                          <p:val>
                                            <p:strVal val="#ppt_y"/>
                                          </p:val>
                                        </p:tav>
                                        <p:tav tm="100000">
                                          <p:val>
                                            <p:strVal val="#ppt_y"/>
                                          </p:val>
                                        </p:tav>
                                      </p:tavLst>
                                    </p:anim>
                                  </p:childTnLst>
                                </p:cTn>
                              </p:par>
                            </p:childTnLst>
                          </p:cTn>
                        </p:par>
                        <p:par>
                          <p:cTn id="240" fill="hold">
                            <p:stCondLst>
                              <p:cond delay="3500"/>
                            </p:stCondLst>
                            <p:childTnLst>
                              <p:par>
                                <p:cTn id="241" presetID="39" presetClass="entr" presetSubtype="0" accel="100000" fill="hold" grpId="0" nodeType="afterEffect">
                                  <p:stCondLst>
                                    <p:cond delay="0"/>
                                  </p:stCondLst>
                                  <p:childTnLst>
                                    <p:set>
                                      <p:cBhvr>
                                        <p:cTn id="242" dur="1" fill="hold">
                                          <p:stCondLst>
                                            <p:cond delay="0"/>
                                          </p:stCondLst>
                                        </p:cTn>
                                        <p:tgtEl>
                                          <p:spTgt spid="28">
                                            <p:txEl>
                                              <p:pRg st="3" end="3"/>
                                            </p:txEl>
                                          </p:spTgt>
                                        </p:tgtEl>
                                        <p:attrNameLst>
                                          <p:attrName>style.visibility</p:attrName>
                                        </p:attrNameLst>
                                      </p:cBhvr>
                                      <p:to>
                                        <p:strVal val="visible"/>
                                      </p:to>
                                    </p:set>
                                    <p:anim calcmode="lin" valueType="num">
                                      <p:cBhvr>
                                        <p:cTn id="243" dur="500" fill="hold"/>
                                        <p:tgtEl>
                                          <p:spTgt spid="2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4" dur="500" fill="hold"/>
                                        <p:tgtEl>
                                          <p:spTgt spid="2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5" dur="500" fill="hold"/>
                                        <p:tgtEl>
                                          <p:spTgt spid="2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6" dur="500" fill="hold"/>
                                        <p:tgtEl>
                                          <p:spTgt spid="28">
                                            <p:txEl>
                                              <p:pRg st="3" end="3"/>
                                            </p:txEl>
                                          </p:spTgt>
                                        </p:tgtEl>
                                        <p:attrNameLst>
                                          <p:attrName>ppt_y</p:attrName>
                                        </p:attrNameLst>
                                      </p:cBhvr>
                                      <p:tavLst>
                                        <p:tav tm="0">
                                          <p:val>
                                            <p:strVal val="#ppt_y"/>
                                          </p:val>
                                        </p:tav>
                                        <p:tav tm="100000">
                                          <p:val>
                                            <p:strVal val="#ppt_y"/>
                                          </p:val>
                                        </p:tav>
                                      </p:tavLst>
                                    </p:anim>
                                  </p:childTnLst>
                                </p:cTn>
                              </p:par>
                            </p:childTnLst>
                          </p:cTn>
                        </p:par>
                        <p:par>
                          <p:cTn id="247" fill="hold">
                            <p:stCondLst>
                              <p:cond delay="4000"/>
                            </p:stCondLst>
                            <p:childTnLst>
                              <p:par>
                                <p:cTn id="248" presetID="39" presetClass="entr" presetSubtype="0" accel="100000" fill="hold" grpId="0" nodeType="afterEffect">
                                  <p:stCondLst>
                                    <p:cond delay="0"/>
                                  </p:stCondLst>
                                  <p:childTnLst>
                                    <p:set>
                                      <p:cBhvr>
                                        <p:cTn id="249" dur="1" fill="hold">
                                          <p:stCondLst>
                                            <p:cond delay="0"/>
                                          </p:stCondLst>
                                        </p:cTn>
                                        <p:tgtEl>
                                          <p:spTgt spid="28">
                                            <p:txEl>
                                              <p:pRg st="4" end="4"/>
                                            </p:txEl>
                                          </p:spTgt>
                                        </p:tgtEl>
                                        <p:attrNameLst>
                                          <p:attrName>style.visibility</p:attrName>
                                        </p:attrNameLst>
                                      </p:cBhvr>
                                      <p:to>
                                        <p:strVal val="visible"/>
                                      </p:to>
                                    </p:set>
                                    <p:anim calcmode="lin" valueType="num">
                                      <p:cBhvr>
                                        <p:cTn id="250" dur="500" fill="hold"/>
                                        <p:tgtEl>
                                          <p:spTgt spid="2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1" dur="500" fill="hold"/>
                                        <p:tgtEl>
                                          <p:spTgt spid="2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2" dur="500" fill="hold"/>
                                        <p:tgtEl>
                                          <p:spTgt spid="2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3" dur="500" fill="hold"/>
                                        <p:tgtEl>
                                          <p:spTgt spid="28">
                                            <p:txEl>
                                              <p:pRg st="4" end="4"/>
                                            </p:txEl>
                                          </p:spTgt>
                                        </p:tgtEl>
                                        <p:attrNameLst>
                                          <p:attrName>ppt_y</p:attrName>
                                        </p:attrNameLst>
                                      </p:cBhvr>
                                      <p:tavLst>
                                        <p:tav tm="0">
                                          <p:val>
                                            <p:strVal val="#ppt_y"/>
                                          </p:val>
                                        </p:tav>
                                        <p:tav tm="100000">
                                          <p:val>
                                            <p:strVal val="#ppt_y"/>
                                          </p:val>
                                        </p:tav>
                                      </p:tavLst>
                                    </p:anim>
                                  </p:childTnLst>
                                </p:cTn>
                              </p:par>
                            </p:childTnLst>
                          </p:cTn>
                        </p:par>
                        <p:par>
                          <p:cTn id="254" fill="hold">
                            <p:stCondLst>
                              <p:cond delay="4500"/>
                            </p:stCondLst>
                            <p:childTnLst>
                              <p:par>
                                <p:cTn id="255" presetID="39" presetClass="entr" presetSubtype="0" accel="100000" fill="hold" grpId="0" nodeType="afterEffect">
                                  <p:stCondLst>
                                    <p:cond delay="0"/>
                                  </p:stCondLst>
                                  <p:childTnLst>
                                    <p:set>
                                      <p:cBhvr>
                                        <p:cTn id="256" dur="1" fill="hold">
                                          <p:stCondLst>
                                            <p:cond delay="0"/>
                                          </p:stCondLst>
                                        </p:cTn>
                                        <p:tgtEl>
                                          <p:spTgt spid="28">
                                            <p:txEl>
                                              <p:pRg st="5" end="5"/>
                                            </p:txEl>
                                          </p:spTgt>
                                        </p:tgtEl>
                                        <p:attrNameLst>
                                          <p:attrName>style.visibility</p:attrName>
                                        </p:attrNameLst>
                                      </p:cBhvr>
                                      <p:to>
                                        <p:strVal val="visible"/>
                                      </p:to>
                                    </p:set>
                                    <p:anim calcmode="lin" valueType="num">
                                      <p:cBhvr>
                                        <p:cTn id="257" dur="500" fill="hold"/>
                                        <p:tgtEl>
                                          <p:spTgt spid="28">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8" dur="500" fill="hold"/>
                                        <p:tgtEl>
                                          <p:spTgt spid="28">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9" dur="500" fill="hold"/>
                                        <p:tgtEl>
                                          <p:spTgt spid="28">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0" dur="5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par>
                          <p:cTn id="261" fill="hold">
                            <p:stCondLst>
                              <p:cond delay="5000"/>
                            </p:stCondLst>
                            <p:childTnLst>
                              <p:par>
                                <p:cTn id="262" presetID="55" presetClass="entr" presetSubtype="0" fill="hold" nodeType="afterEffect">
                                  <p:stCondLst>
                                    <p:cond delay="0"/>
                                  </p:stCondLst>
                                  <p:childTnLst>
                                    <p:set>
                                      <p:cBhvr>
                                        <p:cTn id="263" dur="1" fill="hold">
                                          <p:stCondLst>
                                            <p:cond delay="0"/>
                                          </p:stCondLst>
                                        </p:cTn>
                                        <p:tgtEl>
                                          <p:spTgt spid="30"/>
                                        </p:tgtEl>
                                        <p:attrNameLst>
                                          <p:attrName>style.visibility</p:attrName>
                                        </p:attrNameLst>
                                      </p:cBhvr>
                                      <p:to>
                                        <p:strVal val="visible"/>
                                      </p:to>
                                    </p:set>
                                    <p:anim calcmode="lin" valueType="num">
                                      <p:cBhvr>
                                        <p:cTn id="264" dur="1000" fill="hold"/>
                                        <p:tgtEl>
                                          <p:spTgt spid="30"/>
                                        </p:tgtEl>
                                        <p:attrNameLst>
                                          <p:attrName>ppt_w</p:attrName>
                                        </p:attrNameLst>
                                      </p:cBhvr>
                                      <p:tavLst>
                                        <p:tav tm="0">
                                          <p:val>
                                            <p:strVal val="#ppt_w*0.70"/>
                                          </p:val>
                                        </p:tav>
                                        <p:tav tm="100000">
                                          <p:val>
                                            <p:strVal val="#ppt_w"/>
                                          </p:val>
                                        </p:tav>
                                      </p:tavLst>
                                    </p:anim>
                                    <p:anim calcmode="lin" valueType="num">
                                      <p:cBhvr>
                                        <p:cTn id="265" dur="1000" fill="hold"/>
                                        <p:tgtEl>
                                          <p:spTgt spid="30"/>
                                        </p:tgtEl>
                                        <p:attrNameLst>
                                          <p:attrName>ppt_h</p:attrName>
                                        </p:attrNameLst>
                                      </p:cBhvr>
                                      <p:tavLst>
                                        <p:tav tm="0">
                                          <p:val>
                                            <p:strVal val="#ppt_h"/>
                                          </p:val>
                                        </p:tav>
                                        <p:tav tm="100000">
                                          <p:val>
                                            <p:strVal val="#ppt_h"/>
                                          </p:val>
                                        </p:tav>
                                      </p:tavLst>
                                    </p:anim>
                                    <p:animEffect transition="in" filter="fade">
                                      <p:cBhvr>
                                        <p:cTn id="266" dur="1000"/>
                                        <p:tgtEl>
                                          <p:spTgt spid="30"/>
                                        </p:tgtEl>
                                      </p:cBhvr>
                                    </p:animEffect>
                                  </p:childTnLst>
                                </p:cTn>
                              </p:par>
                            </p:childTnLst>
                          </p:cTn>
                        </p:par>
                        <p:par>
                          <p:cTn id="267" fill="hold">
                            <p:stCondLst>
                              <p:cond delay="6000"/>
                            </p:stCondLst>
                            <p:childTnLst>
                              <p:par>
                                <p:cTn id="268" presetID="41" presetClass="entr" presetSubtype="0" fill="hold" grpId="0" nodeType="afterEffect">
                                  <p:stCondLst>
                                    <p:cond delay="0"/>
                                  </p:stCondLst>
                                  <p:iterate type="lt">
                                    <p:tmPct val="10000"/>
                                  </p:iterate>
                                  <p:childTnLst>
                                    <p:set>
                                      <p:cBhvr>
                                        <p:cTn id="269" dur="1" fill="hold">
                                          <p:stCondLst>
                                            <p:cond delay="0"/>
                                          </p:stCondLst>
                                        </p:cTn>
                                        <p:tgtEl>
                                          <p:spTgt spid="26"/>
                                        </p:tgtEl>
                                        <p:attrNameLst>
                                          <p:attrName>style.visibility</p:attrName>
                                        </p:attrNameLst>
                                      </p:cBhvr>
                                      <p:to>
                                        <p:strVal val="visible"/>
                                      </p:to>
                                    </p:set>
                                    <p:anim calcmode="lin" valueType="num">
                                      <p:cBhvr>
                                        <p:cTn id="27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71" dur="500" fill="hold"/>
                                        <p:tgtEl>
                                          <p:spTgt spid="26"/>
                                        </p:tgtEl>
                                        <p:attrNameLst>
                                          <p:attrName>ppt_y</p:attrName>
                                        </p:attrNameLst>
                                      </p:cBhvr>
                                      <p:tavLst>
                                        <p:tav tm="0">
                                          <p:val>
                                            <p:strVal val="#ppt_y"/>
                                          </p:val>
                                        </p:tav>
                                        <p:tav tm="100000">
                                          <p:val>
                                            <p:strVal val="#ppt_y"/>
                                          </p:val>
                                        </p:tav>
                                      </p:tavLst>
                                    </p:anim>
                                    <p:anim calcmode="lin" valueType="num">
                                      <p:cBhvr>
                                        <p:cTn id="27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7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4" dur="500" tmFilter="0,0; .5, 1; 1, 1"/>
                                        <p:tgtEl>
                                          <p:spTgt spid="26"/>
                                        </p:tgtEl>
                                      </p:cBhvr>
                                    </p:animEffect>
                                  </p:childTnLst>
                                </p:cTn>
                              </p:par>
                            </p:childTnLst>
                          </p:cTn>
                        </p:par>
                        <p:par>
                          <p:cTn id="275" fill="hold">
                            <p:stCondLst>
                              <p:cond delay="7300"/>
                            </p:stCondLst>
                            <p:childTnLst>
                              <p:par>
                                <p:cTn id="276" presetID="55" presetClass="entr" presetSubtype="0" fill="hold" nodeType="afterEffect">
                                  <p:stCondLst>
                                    <p:cond delay="0"/>
                                  </p:stCondLst>
                                  <p:childTnLst>
                                    <p:set>
                                      <p:cBhvr>
                                        <p:cTn id="277" dur="1" fill="hold">
                                          <p:stCondLst>
                                            <p:cond delay="0"/>
                                          </p:stCondLst>
                                        </p:cTn>
                                        <p:tgtEl>
                                          <p:spTgt spid="27"/>
                                        </p:tgtEl>
                                        <p:attrNameLst>
                                          <p:attrName>style.visibility</p:attrName>
                                        </p:attrNameLst>
                                      </p:cBhvr>
                                      <p:to>
                                        <p:strVal val="visible"/>
                                      </p:to>
                                    </p:set>
                                    <p:anim calcmode="lin" valueType="num">
                                      <p:cBhvr>
                                        <p:cTn id="278" dur="1000" fill="hold"/>
                                        <p:tgtEl>
                                          <p:spTgt spid="27"/>
                                        </p:tgtEl>
                                        <p:attrNameLst>
                                          <p:attrName>ppt_w</p:attrName>
                                        </p:attrNameLst>
                                      </p:cBhvr>
                                      <p:tavLst>
                                        <p:tav tm="0">
                                          <p:val>
                                            <p:strVal val="#ppt_w*0.70"/>
                                          </p:val>
                                        </p:tav>
                                        <p:tav tm="100000">
                                          <p:val>
                                            <p:strVal val="#ppt_w"/>
                                          </p:val>
                                        </p:tav>
                                      </p:tavLst>
                                    </p:anim>
                                    <p:anim calcmode="lin" valueType="num">
                                      <p:cBhvr>
                                        <p:cTn id="279" dur="1000" fill="hold"/>
                                        <p:tgtEl>
                                          <p:spTgt spid="27"/>
                                        </p:tgtEl>
                                        <p:attrNameLst>
                                          <p:attrName>ppt_h</p:attrName>
                                        </p:attrNameLst>
                                      </p:cBhvr>
                                      <p:tavLst>
                                        <p:tav tm="0">
                                          <p:val>
                                            <p:strVal val="#ppt_h"/>
                                          </p:val>
                                        </p:tav>
                                        <p:tav tm="100000">
                                          <p:val>
                                            <p:strVal val="#ppt_h"/>
                                          </p:val>
                                        </p:tav>
                                      </p:tavLst>
                                    </p:anim>
                                    <p:animEffect transition="in" filter="fade">
                                      <p:cBhvr>
                                        <p:cTn id="280" dur="1000"/>
                                        <p:tgtEl>
                                          <p:spTgt spid="27"/>
                                        </p:tgtEl>
                                      </p:cBhvr>
                                    </p:animEffect>
                                  </p:childTnLst>
                                </p:cTn>
                              </p:par>
                            </p:childTnLst>
                          </p:cTn>
                        </p:par>
                      </p:childTnLst>
                    </p:cTn>
                  </p:par>
                  <p:par>
                    <p:cTn id="281" fill="hold">
                      <p:stCondLst>
                        <p:cond delay="indefinite"/>
                      </p:stCondLst>
                      <p:childTnLst>
                        <p:par>
                          <p:cTn id="282" fill="hold">
                            <p:stCondLst>
                              <p:cond delay="0"/>
                            </p:stCondLst>
                            <p:childTnLst>
                              <p:par>
                                <p:cTn id="283" presetID="55" presetClass="entr" presetSubtype="0" fill="hold" grpId="0" nodeType="clickEffect">
                                  <p:stCondLst>
                                    <p:cond delay="0"/>
                                  </p:stCondLst>
                                  <p:childTnLst>
                                    <p:set>
                                      <p:cBhvr>
                                        <p:cTn id="284" dur="1" fill="hold">
                                          <p:stCondLst>
                                            <p:cond delay="0"/>
                                          </p:stCondLst>
                                        </p:cTn>
                                        <p:tgtEl>
                                          <p:spTgt spid="11"/>
                                        </p:tgtEl>
                                        <p:attrNameLst>
                                          <p:attrName>style.visibility</p:attrName>
                                        </p:attrNameLst>
                                      </p:cBhvr>
                                      <p:to>
                                        <p:strVal val="visible"/>
                                      </p:to>
                                    </p:set>
                                    <p:anim calcmode="lin" valueType="num">
                                      <p:cBhvr>
                                        <p:cTn id="285" dur="1000" fill="hold"/>
                                        <p:tgtEl>
                                          <p:spTgt spid="11"/>
                                        </p:tgtEl>
                                        <p:attrNameLst>
                                          <p:attrName>ppt_w</p:attrName>
                                        </p:attrNameLst>
                                      </p:cBhvr>
                                      <p:tavLst>
                                        <p:tav tm="0">
                                          <p:val>
                                            <p:strVal val="#ppt_w*0.70"/>
                                          </p:val>
                                        </p:tav>
                                        <p:tav tm="100000">
                                          <p:val>
                                            <p:strVal val="#ppt_w"/>
                                          </p:val>
                                        </p:tav>
                                      </p:tavLst>
                                    </p:anim>
                                    <p:anim calcmode="lin" valueType="num">
                                      <p:cBhvr>
                                        <p:cTn id="286" dur="1000" fill="hold"/>
                                        <p:tgtEl>
                                          <p:spTgt spid="11"/>
                                        </p:tgtEl>
                                        <p:attrNameLst>
                                          <p:attrName>ppt_h</p:attrName>
                                        </p:attrNameLst>
                                      </p:cBhvr>
                                      <p:tavLst>
                                        <p:tav tm="0">
                                          <p:val>
                                            <p:strVal val="#ppt_h"/>
                                          </p:val>
                                        </p:tav>
                                        <p:tav tm="100000">
                                          <p:val>
                                            <p:strVal val="#ppt_h"/>
                                          </p:val>
                                        </p:tav>
                                      </p:tavLst>
                                    </p:anim>
                                    <p:animEffect transition="in" filter="fade">
                                      <p:cBhvr>
                                        <p:cTn id="287" dur="1000"/>
                                        <p:tgtEl>
                                          <p:spTgt spid="11"/>
                                        </p:tgtEl>
                                      </p:cBhvr>
                                    </p:animEffect>
                                  </p:childTnLst>
                                </p:cTn>
                              </p:par>
                            </p:childTnLst>
                          </p:cTn>
                        </p:par>
                        <p:par>
                          <p:cTn id="288" fill="hold">
                            <p:stCondLst>
                              <p:cond delay="1000"/>
                            </p:stCondLst>
                            <p:childTnLst>
                              <p:par>
                                <p:cTn id="289" presetID="55" presetClass="entr" presetSubtype="0" fill="hold" nodeType="afterEffect">
                                  <p:stCondLst>
                                    <p:cond delay="0"/>
                                  </p:stCondLst>
                                  <p:childTnLst>
                                    <p:set>
                                      <p:cBhvr>
                                        <p:cTn id="290" dur="1" fill="hold">
                                          <p:stCondLst>
                                            <p:cond delay="0"/>
                                          </p:stCondLst>
                                        </p:cTn>
                                        <p:tgtEl>
                                          <p:spTgt spid="34"/>
                                        </p:tgtEl>
                                        <p:attrNameLst>
                                          <p:attrName>style.visibility</p:attrName>
                                        </p:attrNameLst>
                                      </p:cBhvr>
                                      <p:to>
                                        <p:strVal val="visible"/>
                                      </p:to>
                                    </p:set>
                                    <p:anim calcmode="lin" valueType="num">
                                      <p:cBhvr>
                                        <p:cTn id="291" dur="1000" fill="hold"/>
                                        <p:tgtEl>
                                          <p:spTgt spid="34"/>
                                        </p:tgtEl>
                                        <p:attrNameLst>
                                          <p:attrName>ppt_w</p:attrName>
                                        </p:attrNameLst>
                                      </p:cBhvr>
                                      <p:tavLst>
                                        <p:tav tm="0">
                                          <p:val>
                                            <p:strVal val="#ppt_w*0.70"/>
                                          </p:val>
                                        </p:tav>
                                        <p:tav tm="100000">
                                          <p:val>
                                            <p:strVal val="#ppt_w"/>
                                          </p:val>
                                        </p:tav>
                                      </p:tavLst>
                                    </p:anim>
                                    <p:anim calcmode="lin" valueType="num">
                                      <p:cBhvr>
                                        <p:cTn id="292" dur="1000" fill="hold"/>
                                        <p:tgtEl>
                                          <p:spTgt spid="34"/>
                                        </p:tgtEl>
                                        <p:attrNameLst>
                                          <p:attrName>ppt_h</p:attrName>
                                        </p:attrNameLst>
                                      </p:cBhvr>
                                      <p:tavLst>
                                        <p:tav tm="0">
                                          <p:val>
                                            <p:strVal val="#ppt_h"/>
                                          </p:val>
                                        </p:tav>
                                        <p:tav tm="100000">
                                          <p:val>
                                            <p:strVal val="#ppt_h"/>
                                          </p:val>
                                        </p:tav>
                                      </p:tavLst>
                                    </p:anim>
                                    <p:animEffect transition="in" filter="fade">
                                      <p:cBhvr>
                                        <p:cTn id="293" dur="1000"/>
                                        <p:tgtEl>
                                          <p:spTgt spid="34"/>
                                        </p:tgtEl>
                                      </p:cBhvr>
                                    </p:animEffect>
                                  </p:childTnLst>
                                </p:cTn>
                              </p:par>
                            </p:childTnLst>
                          </p:cTn>
                        </p:par>
                        <p:par>
                          <p:cTn id="294" fill="hold">
                            <p:stCondLst>
                              <p:cond delay="2000"/>
                            </p:stCondLst>
                            <p:childTnLst>
                              <p:par>
                                <p:cTn id="295" presetID="39" presetClass="entr" presetSubtype="0" accel="100000" fill="hold" grpId="0" nodeType="afterEffect">
                                  <p:stCondLst>
                                    <p:cond delay="0"/>
                                  </p:stCondLst>
                                  <p:childTnLst>
                                    <p:set>
                                      <p:cBhvr>
                                        <p:cTn id="296" dur="1" fill="hold">
                                          <p:stCondLst>
                                            <p:cond delay="0"/>
                                          </p:stCondLst>
                                        </p:cTn>
                                        <p:tgtEl>
                                          <p:spTgt spid="33">
                                            <p:txEl>
                                              <p:pRg st="0" end="0"/>
                                            </p:txEl>
                                          </p:spTgt>
                                        </p:tgtEl>
                                        <p:attrNameLst>
                                          <p:attrName>style.visibility</p:attrName>
                                        </p:attrNameLst>
                                      </p:cBhvr>
                                      <p:to>
                                        <p:strVal val="visible"/>
                                      </p:to>
                                    </p:set>
                                    <p:anim calcmode="lin" valueType="num">
                                      <p:cBhvr>
                                        <p:cTn id="297" dur="500" fill="hold"/>
                                        <p:tgtEl>
                                          <p:spTgt spid="3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8" dur="500" fill="hold"/>
                                        <p:tgtEl>
                                          <p:spTgt spid="3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9" dur="500" fill="hold"/>
                                        <p:tgtEl>
                                          <p:spTgt spid="3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01" fill="hold">
                            <p:stCondLst>
                              <p:cond delay="2500"/>
                            </p:stCondLst>
                            <p:childTnLst>
                              <p:par>
                                <p:cTn id="302" presetID="39" presetClass="entr" presetSubtype="0" accel="100000" fill="hold" grpId="0" nodeType="afterEffect">
                                  <p:stCondLst>
                                    <p:cond delay="0"/>
                                  </p:stCondLst>
                                  <p:childTnLst>
                                    <p:set>
                                      <p:cBhvr>
                                        <p:cTn id="303" dur="1" fill="hold">
                                          <p:stCondLst>
                                            <p:cond delay="0"/>
                                          </p:stCondLst>
                                        </p:cTn>
                                        <p:tgtEl>
                                          <p:spTgt spid="33">
                                            <p:txEl>
                                              <p:pRg st="1" end="1"/>
                                            </p:txEl>
                                          </p:spTgt>
                                        </p:tgtEl>
                                        <p:attrNameLst>
                                          <p:attrName>style.visibility</p:attrName>
                                        </p:attrNameLst>
                                      </p:cBhvr>
                                      <p:to>
                                        <p:strVal val="visible"/>
                                      </p:to>
                                    </p:set>
                                    <p:anim calcmode="lin" valueType="num">
                                      <p:cBhvr>
                                        <p:cTn id="304" dur="500" fill="hold"/>
                                        <p:tgtEl>
                                          <p:spTgt spid="3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5" dur="500" fill="hold"/>
                                        <p:tgtEl>
                                          <p:spTgt spid="3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6" dur="500" fill="hold"/>
                                        <p:tgtEl>
                                          <p:spTgt spid="3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7" dur="500" fill="hold"/>
                                        <p:tgtEl>
                                          <p:spTgt spid="33">
                                            <p:txEl>
                                              <p:pRg st="1" end="1"/>
                                            </p:txEl>
                                          </p:spTgt>
                                        </p:tgtEl>
                                        <p:attrNameLst>
                                          <p:attrName>ppt_y</p:attrName>
                                        </p:attrNameLst>
                                      </p:cBhvr>
                                      <p:tavLst>
                                        <p:tav tm="0">
                                          <p:val>
                                            <p:strVal val="#ppt_y"/>
                                          </p:val>
                                        </p:tav>
                                        <p:tav tm="100000">
                                          <p:val>
                                            <p:strVal val="#ppt_y"/>
                                          </p:val>
                                        </p:tav>
                                      </p:tavLst>
                                    </p:anim>
                                  </p:childTnLst>
                                </p:cTn>
                              </p:par>
                            </p:childTnLst>
                          </p:cTn>
                        </p:par>
                        <p:par>
                          <p:cTn id="308" fill="hold">
                            <p:stCondLst>
                              <p:cond delay="3000"/>
                            </p:stCondLst>
                            <p:childTnLst>
                              <p:par>
                                <p:cTn id="309" presetID="39" presetClass="entr" presetSubtype="0" accel="100000" fill="hold" grpId="0" nodeType="afterEffect">
                                  <p:stCondLst>
                                    <p:cond delay="0"/>
                                  </p:stCondLst>
                                  <p:childTnLst>
                                    <p:set>
                                      <p:cBhvr>
                                        <p:cTn id="310" dur="1" fill="hold">
                                          <p:stCondLst>
                                            <p:cond delay="0"/>
                                          </p:stCondLst>
                                        </p:cTn>
                                        <p:tgtEl>
                                          <p:spTgt spid="33">
                                            <p:txEl>
                                              <p:pRg st="2" end="2"/>
                                            </p:txEl>
                                          </p:spTgt>
                                        </p:tgtEl>
                                        <p:attrNameLst>
                                          <p:attrName>style.visibility</p:attrName>
                                        </p:attrNameLst>
                                      </p:cBhvr>
                                      <p:to>
                                        <p:strVal val="visible"/>
                                      </p:to>
                                    </p:set>
                                    <p:anim calcmode="lin" valueType="num">
                                      <p:cBhvr>
                                        <p:cTn id="311" dur="500" fill="hold"/>
                                        <p:tgtEl>
                                          <p:spTgt spid="3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2" dur="500" fill="hold"/>
                                        <p:tgtEl>
                                          <p:spTgt spid="3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3" dur="500" fill="hold"/>
                                        <p:tgtEl>
                                          <p:spTgt spid="3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4" dur="500" fill="hold"/>
                                        <p:tgtEl>
                                          <p:spTgt spid="33">
                                            <p:txEl>
                                              <p:pRg st="2" end="2"/>
                                            </p:txEl>
                                          </p:spTgt>
                                        </p:tgtEl>
                                        <p:attrNameLst>
                                          <p:attrName>ppt_y</p:attrName>
                                        </p:attrNameLst>
                                      </p:cBhvr>
                                      <p:tavLst>
                                        <p:tav tm="0">
                                          <p:val>
                                            <p:strVal val="#ppt_y"/>
                                          </p:val>
                                        </p:tav>
                                        <p:tav tm="100000">
                                          <p:val>
                                            <p:strVal val="#ppt_y"/>
                                          </p:val>
                                        </p:tav>
                                      </p:tavLst>
                                    </p:anim>
                                  </p:childTnLst>
                                </p:cTn>
                              </p:par>
                            </p:childTnLst>
                          </p:cTn>
                        </p:par>
                        <p:par>
                          <p:cTn id="315" fill="hold">
                            <p:stCondLst>
                              <p:cond delay="3500"/>
                            </p:stCondLst>
                            <p:childTnLst>
                              <p:par>
                                <p:cTn id="316" presetID="39" presetClass="entr" presetSubtype="0" accel="100000" fill="hold" grpId="0" nodeType="afterEffect">
                                  <p:stCondLst>
                                    <p:cond delay="0"/>
                                  </p:stCondLst>
                                  <p:childTnLst>
                                    <p:set>
                                      <p:cBhvr>
                                        <p:cTn id="317" dur="1" fill="hold">
                                          <p:stCondLst>
                                            <p:cond delay="0"/>
                                          </p:stCondLst>
                                        </p:cTn>
                                        <p:tgtEl>
                                          <p:spTgt spid="33">
                                            <p:txEl>
                                              <p:pRg st="3" end="3"/>
                                            </p:txEl>
                                          </p:spTgt>
                                        </p:tgtEl>
                                        <p:attrNameLst>
                                          <p:attrName>style.visibility</p:attrName>
                                        </p:attrNameLst>
                                      </p:cBhvr>
                                      <p:to>
                                        <p:strVal val="visible"/>
                                      </p:to>
                                    </p:set>
                                    <p:anim calcmode="lin" valueType="num">
                                      <p:cBhvr>
                                        <p:cTn id="318" dur="500" fill="hold"/>
                                        <p:tgtEl>
                                          <p:spTgt spid="3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9" dur="500" fill="hold"/>
                                        <p:tgtEl>
                                          <p:spTgt spid="3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0" dur="500" fill="hold"/>
                                        <p:tgtEl>
                                          <p:spTgt spid="3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1" dur="500" fill="hold"/>
                                        <p:tgtEl>
                                          <p:spTgt spid="33">
                                            <p:txEl>
                                              <p:pRg st="3" end="3"/>
                                            </p:txEl>
                                          </p:spTgt>
                                        </p:tgtEl>
                                        <p:attrNameLst>
                                          <p:attrName>ppt_y</p:attrName>
                                        </p:attrNameLst>
                                      </p:cBhvr>
                                      <p:tavLst>
                                        <p:tav tm="0">
                                          <p:val>
                                            <p:strVal val="#ppt_y"/>
                                          </p:val>
                                        </p:tav>
                                        <p:tav tm="100000">
                                          <p:val>
                                            <p:strVal val="#ppt_y"/>
                                          </p:val>
                                        </p:tav>
                                      </p:tavLst>
                                    </p:anim>
                                  </p:childTnLst>
                                </p:cTn>
                              </p:par>
                            </p:childTnLst>
                          </p:cTn>
                        </p:par>
                        <p:par>
                          <p:cTn id="322" fill="hold">
                            <p:stCondLst>
                              <p:cond delay="4000"/>
                            </p:stCondLst>
                            <p:childTnLst>
                              <p:par>
                                <p:cTn id="323" presetID="39" presetClass="entr" presetSubtype="0" accel="100000" fill="hold" grpId="0" nodeType="afterEffect">
                                  <p:stCondLst>
                                    <p:cond delay="0"/>
                                  </p:stCondLst>
                                  <p:childTnLst>
                                    <p:set>
                                      <p:cBhvr>
                                        <p:cTn id="324" dur="1" fill="hold">
                                          <p:stCondLst>
                                            <p:cond delay="0"/>
                                          </p:stCondLst>
                                        </p:cTn>
                                        <p:tgtEl>
                                          <p:spTgt spid="33">
                                            <p:txEl>
                                              <p:pRg st="4" end="4"/>
                                            </p:txEl>
                                          </p:spTgt>
                                        </p:tgtEl>
                                        <p:attrNameLst>
                                          <p:attrName>style.visibility</p:attrName>
                                        </p:attrNameLst>
                                      </p:cBhvr>
                                      <p:to>
                                        <p:strVal val="visible"/>
                                      </p:to>
                                    </p:set>
                                    <p:anim calcmode="lin" valueType="num">
                                      <p:cBhvr>
                                        <p:cTn id="325" dur="500" fill="hold"/>
                                        <p:tgtEl>
                                          <p:spTgt spid="3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6" dur="500" fill="hold"/>
                                        <p:tgtEl>
                                          <p:spTgt spid="3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7" dur="500" fill="hold"/>
                                        <p:tgtEl>
                                          <p:spTgt spid="3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8" dur="500" fill="hold"/>
                                        <p:tgtEl>
                                          <p:spTgt spid="33">
                                            <p:txEl>
                                              <p:pRg st="4" end="4"/>
                                            </p:txEl>
                                          </p:spTgt>
                                        </p:tgtEl>
                                        <p:attrNameLst>
                                          <p:attrName>ppt_y</p:attrName>
                                        </p:attrNameLst>
                                      </p:cBhvr>
                                      <p:tavLst>
                                        <p:tav tm="0">
                                          <p:val>
                                            <p:strVal val="#ppt_y"/>
                                          </p:val>
                                        </p:tav>
                                        <p:tav tm="100000">
                                          <p:val>
                                            <p:strVal val="#ppt_y"/>
                                          </p:val>
                                        </p:tav>
                                      </p:tavLst>
                                    </p:anim>
                                  </p:childTnLst>
                                </p:cTn>
                              </p:par>
                            </p:childTnLst>
                          </p:cTn>
                        </p:par>
                        <p:par>
                          <p:cTn id="329" fill="hold">
                            <p:stCondLst>
                              <p:cond delay="4500"/>
                            </p:stCondLst>
                            <p:childTnLst>
                              <p:par>
                                <p:cTn id="330" presetID="55" presetClass="entr" presetSubtype="0" fill="hold" nodeType="afterEffect">
                                  <p:stCondLst>
                                    <p:cond delay="0"/>
                                  </p:stCondLst>
                                  <p:childTnLst>
                                    <p:set>
                                      <p:cBhvr>
                                        <p:cTn id="331" dur="1" fill="hold">
                                          <p:stCondLst>
                                            <p:cond delay="0"/>
                                          </p:stCondLst>
                                        </p:cTn>
                                        <p:tgtEl>
                                          <p:spTgt spid="35"/>
                                        </p:tgtEl>
                                        <p:attrNameLst>
                                          <p:attrName>style.visibility</p:attrName>
                                        </p:attrNameLst>
                                      </p:cBhvr>
                                      <p:to>
                                        <p:strVal val="visible"/>
                                      </p:to>
                                    </p:set>
                                    <p:anim calcmode="lin" valueType="num">
                                      <p:cBhvr>
                                        <p:cTn id="332" dur="1000" fill="hold"/>
                                        <p:tgtEl>
                                          <p:spTgt spid="35"/>
                                        </p:tgtEl>
                                        <p:attrNameLst>
                                          <p:attrName>ppt_w</p:attrName>
                                        </p:attrNameLst>
                                      </p:cBhvr>
                                      <p:tavLst>
                                        <p:tav tm="0">
                                          <p:val>
                                            <p:strVal val="#ppt_w*0.70"/>
                                          </p:val>
                                        </p:tav>
                                        <p:tav tm="100000">
                                          <p:val>
                                            <p:strVal val="#ppt_w"/>
                                          </p:val>
                                        </p:tav>
                                      </p:tavLst>
                                    </p:anim>
                                    <p:anim calcmode="lin" valueType="num">
                                      <p:cBhvr>
                                        <p:cTn id="333" dur="1000" fill="hold"/>
                                        <p:tgtEl>
                                          <p:spTgt spid="35"/>
                                        </p:tgtEl>
                                        <p:attrNameLst>
                                          <p:attrName>ppt_h</p:attrName>
                                        </p:attrNameLst>
                                      </p:cBhvr>
                                      <p:tavLst>
                                        <p:tav tm="0">
                                          <p:val>
                                            <p:strVal val="#ppt_h"/>
                                          </p:val>
                                        </p:tav>
                                        <p:tav tm="100000">
                                          <p:val>
                                            <p:strVal val="#ppt_h"/>
                                          </p:val>
                                        </p:tav>
                                      </p:tavLst>
                                    </p:anim>
                                    <p:animEffect transition="in" filter="fade">
                                      <p:cBhvr>
                                        <p:cTn id="334" dur="1000"/>
                                        <p:tgtEl>
                                          <p:spTgt spid="35"/>
                                        </p:tgtEl>
                                      </p:cBhvr>
                                    </p:animEffect>
                                  </p:childTnLst>
                                </p:cTn>
                              </p:par>
                            </p:childTnLst>
                          </p:cTn>
                        </p:par>
                        <p:par>
                          <p:cTn id="335" fill="hold">
                            <p:stCondLst>
                              <p:cond delay="5500"/>
                            </p:stCondLst>
                            <p:childTnLst>
                              <p:par>
                                <p:cTn id="336" presetID="41" presetClass="entr" presetSubtype="0" fill="hold" grpId="0" nodeType="afterEffect">
                                  <p:stCondLst>
                                    <p:cond delay="0"/>
                                  </p:stCondLst>
                                  <p:iterate type="lt">
                                    <p:tmPct val="10000"/>
                                  </p:iterate>
                                  <p:childTnLst>
                                    <p:set>
                                      <p:cBhvr>
                                        <p:cTn id="337" dur="1" fill="hold">
                                          <p:stCondLst>
                                            <p:cond delay="0"/>
                                          </p:stCondLst>
                                        </p:cTn>
                                        <p:tgtEl>
                                          <p:spTgt spid="31"/>
                                        </p:tgtEl>
                                        <p:attrNameLst>
                                          <p:attrName>style.visibility</p:attrName>
                                        </p:attrNameLst>
                                      </p:cBhvr>
                                      <p:to>
                                        <p:strVal val="visible"/>
                                      </p:to>
                                    </p:set>
                                    <p:anim calcmode="lin" valueType="num">
                                      <p:cBhvr>
                                        <p:cTn id="338"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39" dur="500" fill="hold"/>
                                        <p:tgtEl>
                                          <p:spTgt spid="31"/>
                                        </p:tgtEl>
                                        <p:attrNameLst>
                                          <p:attrName>ppt_y</p:attrName>
                                        </p:attrNameLst>
                                      </p:cBhvr>
                                      <p:tavLst>
                                        <p:tav tm="0">
                                          <p:val>
                                            <p:strVal val="#ppt_y"/>
                                          </p:val>
                                        </p:tav>
                                        <p:tav tm="100000">
                                          <p:val>
                                            <p:strVal val="#ppt_y"/>
                                          </p:val>
                                        </p:tav>
                                      </p:tavLst>
                                    </p:anim>
                                    <p:anim calcmode="lin" valueType="num">
                                      <p:cBhvr>
                                        <p:cTn id="340"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1"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42" dur="500" tmFilter="0,0; .5, 1; 1, 1"/>
                                        <p:tgtEl>
                                          <p:spTgt spid="31"/>
                                        </p:tgtEl>
                                      </p:cBhvr>
                                    </p:animEffect>
                                  </p:childTnLst>
                                </p:cTn>
                              </p:par>
                            </p:childTnLst>
                          </p:cTn>
                        </p:par>
                        <p:par>
                          <p:cTn id="343" fill="hold">
                            <p:stCondLst>
                              <p:cond delay="6100"/>
                            </p:stCondLst>
                            <p:childTnLst>
                              <p:par>
                                <p:cTn id="344" presetID="55" presetClass="entr" presetSubtype="0" fill="hold" nodeType="afterEffect">
                                  <p:stCondLst>
                                    <p:cond delay="0"/>
                                  </p:stCondLst>
                                  <p:childTnLst>
                                    <p:set>
                                      <p:cBhvr>
                                        <p:cTn id="345" dur="1" fill="hold">
                                          <p:stCondLst>
                                            <p:cond delay="0"/>
                                          </p:stCondLst>
                                        </p:cTn>
                                        <p:tgtEl>
                                          <p:spTgt spid="32"/>
                                        </p:tgtEl>
                                        <p:attrNameLst>
                                          <p:attrName>style.visibility</p:attrName>
                                        </p:attrNameLst>
                                      </p:cBhvr>
                                      <p:to>
                                        <p:strVal val="visible"/>
                                      </p:to>
                                    </p:set>
                                    <p:anim calcmode="lin" valueType="num">
                                      <p:cBhvr>
                                        <p:cTn id="346" dur="1000" fill="hold"/>
                                        <p:tgtEl>
                                          <p:spTgt spid="32"/>
                                        </p:tgtEl>
                                        <p:attrNameLst>
                                          <p:attrName>ppt_w</p:attrName>
                                        </p:attrNameLst>
                                      </p:cBhvr>
                                      <p:tavLst>
                                        <p:tav tm="0">
                                          <p:val>
                                            <p:strVal val="#ppt_w*0.70"/>
                                          </p:val>
                                        </p:tav>
                                        <p:tav tm="100000">
                                          <p:val>
                                            <p:strVal val="#ppt_w"/>
                                          </p:val>
                                        </p:tav>
                                      </p:tavLst>
                                    </p:anim>
                                    <p:anim calcmode="lin" valueType="num">
                                      <p:cBhvr>
                                        <p:cTn id="347" dur="1000" fill="hold"/>
                                        <p:tgtEl>
                                          <p:spTgt spid="32"/>
                                        </p:tgtEl>
                                        <p:attrNameLst>
                                          <p:attrName>ppt_h</p:attrName>
                                        </p:attrNameLst>
                                      </p:cBhvr>
                                      <p:tavLst>
                                        <p:tav tm="0">
                                          <p:val>
                                            <p:strVal val="#ppt_h"/>
                                          </p:val>
                                        </p:tav>
                                        <p:tav tm="100000">
                                          <p:val>
                                            <p:strVal val="#ppt_h"/>
                                          </p:val>
                                        </p:tav>
                                      </p:tavLst>
                                    </p:anim>
                                    <p:animEffect transition="in" filter="fade">
                                      <p:cBhvr>
                                        <p:cTn id="348" dur="1000"/>
                                        <p:tgtEl>
                                          <p:spTgt spid="32"/>
                                        </p:tgtEl>
                                      </p:cBhvr>
                                    </p:animEffect>
                                  </p:childTnLst>
                                </p:cTn>
                              </p:par>
                            </p:childTnLst>
                          </p:cTn>
                        </p:par>
                      </p:childTnLst>
                    </p:cTn>
                  </p:par>
                  <p:par>
                    <p:cTn id="349" fill="hold">
                      <p:stCondLst>
                        <p:cond delay="indefinite"/>
                      </p:stCondLst>
                      <p:childTnLst>
                        <p:par>
                          <p:cTn id="350" fill="hold">
                            <p:stCondLst>
                              <p:cond delay="0"/>
                            </p:stCondLst>
                            <p:childTnLst>
                              <p:par>
                                <p:cTn id="351" presetID="55" presetClass="entr" presetSubtype="0" fill="hold" grpId="0" nodeType="clickEffect">
                                  <p:stCondLst>
                                    <p:cond delay="0"/>
                                  </p:stCondLst>
                                  <p:childTnLst>
                                    <p:set>
                                      <p:cBhvr>
                                        <p:cTn id="352" dur="1" fill="hold">
                                          <p:stCondLst>
                                            <p:cond delay="0"/>
                                          </p:stCondLst>
                                        </p:cTn>
                                        <p:tgtEl>
                                          <p:spTgt spid="10"/>
                                        </p:tgtEl>
                                        <p:attrNameLst>
                                          <p:attrName>style.visibility</p:attrName>
                                        </p:attrNameLst>
                                      </p:cBhvr>
                                      <p:to>
                                        <p:strVal val="visible"/>
                                      </p:to>
                                    </p:set>
                                    <p:anim calcmode="lin" valueType="num">
                                      <p:cBhvr>
                                        <p:cTn id="353" dur="1000" fill="hold"/>
                                        <p:tgtEl>
                                          <p:spTgt spid="10"/>
                                        </p:tgtEl>
                                        <p:attrNameLst>
                                          <p:attrName>ppt_w</p:attrName>
                                        </p:attrNameLst>
                                      </p:cBhvr>
                                      <p:tavLst>
                                        <p:tav tm="0">
                                          <p:val>
                                            <p:strVal val="#ppt_w*0.70"/>
                                          </p:val>
                                        </p:tav>
                                        <p:tav tm="100000">
                                          <p:val>
                                            <p:strVal val="#ppt_w"/>
                                          </p:val>
                                        </p:tav>
                                      </p:tavLst>
                                    </p:anim>
                                    <p:anim calcmode="lin" valueType="num">
                                      <p:cBhvr>
                                        <p:cTn id="354" dur="1000" fill="hold"/>
                                        <p:tgtEl>
                                          <p:spTgt spid="10"/>
                                        </p:tgtEl>
                                        <p:attrNameLst>
                                          <p:attrName>ppt_h</p:attrName>
                                        </p:attrNameLst>
                                      </p:cBhvr>
                                      <p:tavLst>
                                        <p:tav tm="0">
                                          <p:val>
                                            <p:strVal val="#ppt_h"/>
                                          </p:val>
                                        </p:tav>
                                        <p:tav tm="100000">
                                          <p:val>
                                            <p:strVal val="#ppt_h"/>
                                          </p:val>
                                        </p:tav>
                                      </p:tavLst>
                                    </p:anim>
                                    <p:animEffect transition="in" filter="fade">
                                      <p:cBhvr>
                                        <p:cTn id="355" dur="1000"/>
                                        <p:tgtEl>
                                          <p:spTgt spid="10"/>
                                        </p:tgtEl>
                                      </p:cBhvr>
                                    </p:animEffect>
                                  </p:childTnLst>
                                </p:cTn>
                              </p:par>
                            </p:childTnLst>
                          </p:cTn>
                        </p:par>
                        <p:par>
                          <p:cTn id="356" fill="hold">
                            <p:stCondLst>
                              <p:cond delay="1000"/>
                            </p:stCondLst>
                            <p:childTnLst>
                              <p:par>
                                <p:cTn id="357" presetID="55" presetClass="entr" presetSubtype="0" fill="hold" nodeType="afterEffect">
                                  <p:stCondLst>
                                    <p:cond delay="0"/>
                                  </p:stCondLst>
                                  <p:childTnLst>
                                    <p:set>
                                      <p:cBhvr>
                                        <p:cTn id="358" dur="1" fill="hold">
                                          <p:stCondLst>
                                            <p:cond delay="0"/>
                                          </p:stCondLst>
                                        </p:cTn>
                                        <p:tgtEl>
                                          <p:spTgt spid="39"/>
                                        </p:tgtEl>
                                        <p:attrNameLst>
                                          <p:attrName>style.visibility</p:attrName>
                                        </p:attrNameLst>
                                      </p:cBhvr>
                                      <p:to>
                                        <p:strVal val="visible"/>
                                      </p:to>
                                    </p:set>
                                    <p:anim calcmode="lin" valueType="num">
                                      <p:cBhvr>
                                        <p:cTn id="359" dur="1000" fill="hold"/>
                                        <p:tgtEl>
                                          <p:spTgt spid="39"/>
                                        </p:tgtEl>
                                        <p:attrNameLst>
                                          <p:attrName>ppt_w</p:attrName>
                                        </p:attrNameLst>
                                      </p:cBhvr>
                                      <p:tavLst>
                                        <p:tav tm="0">
                                          <p:val>
                                            <p:strVal val="#ppt_w*0.70"/>
                                          </p:val>
                                        </p:tav>
                                        <p:tav tm="100000">
                                          <p:val>
                                            <p:strVal val="#ppt_w"/>
                                          </p:val>
                                        </p:tav>
                                      </p:tavLst>
                                    </p:anim>
                                    <p:anim calcmode="lin" valueType="num">
                                      <p:cBhvr>
                                        <p:cTn id="360" dur="1000" fill="hold"/>
                                        <p:tgtEl>
                                          <p:spTgt spid="39"/>
                                        </p:tgtEl>
                                        <p:attrNameLst>
                                          <p:attrName>ppt_h</p:attrName>
                                        </p:attrNameLst>
                                      </p:cBhvr>
                                      <p:tavLst>
                                        <p:tav tm="0">
                                          <p:val>
                                            <p:strVal val="#ppt_h"/>
                                          </p:val>
                                        </p:tav>
                                        <p:tav tm="100000">
                                          <p:val>
                                            <p:strVal val="#ppt_h"/>
                                          </p:val>
                                        </p:tav>
                                      </p:tavLst>
                                    </p:anim>
                                    <p:animEffect transition="in" filter="fade">
                                      <p:cBhvr>
                                        <p:cTn id="361" dur="1000"/>
                                        <p:tgtEl>
                                          <p:spTgt spid="39"/>
                                        </p:tgtEl>
                                      </p:cBhvr>
                                    </p:animEffect>
                                  </p:childTnLst>
                                </p:cTn>
                              </p:par>
                            </p:childTnLst>
                          </p:cTn>
                        </p:par>
                        <p:par>
                          <p:cTn id="362" fill="hold">
                            <p:stCondLst>
                              <p:cond delay="2000"/>
                            </p:stCondLst>
                            <p:childTnLst>
                              <p:par>
                                <p:cTn id="363" presetID="39" presetClass="entr" presetSubtype="0" accel="100000" fill="hold" grpId="0" nodeType="afterEffect">
                                  <p:stCondLst>
                                    <p:cond delay="0"/>
                                  </p:stCondLst>
                                  <p:childTnLst>
                                    <p:set>
                                      <p:cBhvr>
                                        <p:cTn id="364" dur="1" fill="hold">
                                          <p:stCondLst>
                                            <p:cond delay="0"/>
                                          </p:stCondLst>
                                        </p:cTn>
                                        <p:tgtEl>
                                          <p:spTgt spid="38">
                                            <p:txEl>
                                              <p:pRg st="0" end="0"/>
                                            </p:txEl>
                                          </p:spTgt>
                                        </p:tgtEl>
                                        <p:attrNameLst>
                                          <p:attrName>style.visibility</p:attrName>
                                        </p:attrNameLst>
                                      </p:cBhvr>
                                      <p:to>
                                        <p:strVal val="visible"/>
                                      </p:to>
                                    </p:set>
                                    <p:anim calcmode="lin" valueType="num">
                                      <p:cBhvr>
                                        <p:cTn id="365" dur="500" fill="hold"/>
                                        <p:tgtEl>
                                          <p:spTgt spid="3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6" dur="500" fill="hold"/>
                                        <p:tgtEl>
                                          <p:spTgt spid="3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7" dur="500" fill="hold"/>
                                        <p:tgtEl>
                                          <p:spTgt spid="3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369" fill="hold">
                            <p:stCondLst>
                              <p:cond delay="2500"/>
                            </p:stCondLst>
                            <p:childTnLst>
                              <p:par>
                                <p:cTn id="370" presetID="39" presetClass="entr" presetSubtype="0" accel="100000" fill="hold" grpId="0" nodeType="afterEffect">
                                  <p:stCondLst>
                                    <p:cond delay="0"/>
                                  </p:stCondLst>
                                  <p:childTnLst>
                                    <p:set>
                                      <p:cBhvr>
                                        <p:cTn id="371" dur="1" fill="hold">
                                          <p:stCondLst>
                                            <p:cond delay="0"/>
                                          </p:stCondLst>
                                        </p:cTn>
                                        <p:tgtEl>
                                          <p:spTgt spid="38">
                                            <p:txEl>
                                              <p:pRg st="1" end="1"/>
                                            </p:txEl>
                                          </p:spTgt>
                                        </p:tgtEl>
                                        <p:attrNameLst>
                                          <p:attrName>style.visibility</p:attrName>
                                        </p:attrNameLst>
                                      </p:cBhvr>
                                      <p:to>
                                        <p:strVal val="visible"/>
                                      </p:to>
                                    </p:set>
                                    <p:anim calcmode="lin" valueType="num">
                                      <p:cBhvr>
                                        <p:cTn id="372" dur="500" fill="hold"/>
                                        <p:tgtEl>
                                          <p:spTgt spid="3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3" dur="500" fill="hold"/>
                                        <p:tgtEl>
                                          <p:spTgt spid="3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4" dur="500" fill="hold"/>
                                        <p:tgtEl>
                                          <p:spTgt spid="3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5" dur="500" fill="hold"/>
                                        <p:tgtEl>
                                          <p:spTgt spid="38">
                                            <p:txEl>
                                              <p:pRg st="1" end="1"/>
                                            </p:txEl>
                                          </p:spTgt>
                                        </p:tgtEl>
                                        <p:attrNameLst>
                                          <p:attrName>ppt_y</p:attrName>
                                        </p:attrNameLst>
                                      </p:cBhvr>
                                      <p:tavLst>
                                        <p:tav tm="0">
                                          <p:val>
                                            <p:strVal val="#ppt_y"/>
                                          </p:val>
                                        </p:tav>
                                        <p:tav tm="100000">
                                          <p:val>
                                            <p:strVal val="#ppt_y"/>
                                          </p:val>
                                        </p:tav>
                                      </p:tavLst>
                                    </p:anim>
                                  </p:childTnLst>
                                </p:cTn>
                              </p:par>
                            </p:childTnLst>
                          </p:cTn>
                        </p:par>
                        <p:par>
                          <p:cTn id="376" fill="hold">
                            <p:stCondLst>
                              <p:cond delay="3000"/>
                            </p:stCondLst>
                            <p:childTnLst>
                              <p:par>
                                <p:cTn id="377" presetID="39" presetClass="entr" presetSubtype="0" accel="100000" fill="hold" grpId="0" nodeType="afterEffect">
                                  <p:stCondLst>
                                    <p:cond delay="0"/>
                                  </p:stCondLst>
                                  <p:childTnLst>
                                    <p:set>
                                      <p:cBhvr>
                                        <p:cTn id="378" dur="1" fill="hold">
                                          <p:stCondLst>
                                            <p:cond delay="0"/>
                                          </p:stCondLst>
                                        </p:cTn>
                                        <p:tgtEl>
                                          <p:spTgt spid="38">
                                            <p:txEl>
                                              <p:pRg st="2" end="2"/>
                                            </p:txEl>
                                          </p:spTgt>
                                        </p:tgtEl>
                                        <p:attrNameLst>
                                          <p:attrName>style.visibility</p:attrName>
                                        </p:attrNameLst>
                                      </p:cBhvr>
                                      <p:to>
                                        <p:strVal val="visible"/>
                                      </p:to>
                                    </p:set>
                                    <p:anim calcmode="lin" valueType="num">
                                      <p:cBhvr>
                                        <p:cTn id="379" dur="500" fill="hold"/>
                                        <p:tgtEl>
                                          <p:spTgt spid="3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0" dur="500" fill="hold"/>
                                        <p:tgtEl>
                                          <p:spTgt spid="3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1" dur="500" fill="hold"/>
                                        <p:tgtEl>
                                          <p:spTgt spid="3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2" dur="500" fill="hold"/>
                                        <p:tgtEl>
                                          <p:spTgt spid="38">
                                            <p:txEl>
                                              <p:pRg st="2" end="2"/>
                                            </p:txEl>
                                          </p:spTgt>
                                        </p:tgtEl>
                                        <p:attrNameLst>
                                          <p:attrName>ppt_y</p:attrName>
                                        </p:attrNameLst>
                                      </p:cBhvr>
                                      <p:tavLst>
                                        <p:tav tm="0">
                                          <p:val>
                                            <p:strVal val="#ppt_y"/>
                                          </p:val>
                                        </p:tav>
                                        <p:tav tm="100000">
                                          <p:val>
                                            <p:strVal val="#ppt_y"/>
                                          </p:val>
                                        </p:tav>
                                      </p:tavLst>
                                    </p:anim>
                                  </p:childTnLst>
                                </p:cTn>
                              </p:par>
                            </p:childTnLst>
                          </p:cTn>
                        </p:par>
                        <p:par>
                          <p:cTn id="383" fill="hold">
                            <p:stCondLst>
                              <p:cond delay="3500"/>
                            </p:stCondLst>
                            <p:childTnLst>
                              <p:par>
                                <p:cTn id="384" presetID="55" presetClass="entr" presetSubtype="0" fill="hold" nodeType="afterEffect">
                                  <p:stCondLst>
                                    <p:cond delay="0"/>
                                  </p:stCondLst>
                                  <p:childTnLst>
                                    <p:set>
                                      <p:cBhvr>
                                        <p:cTn id="385" dur="1" fill="hold">
                                          <p:stCondLst>
                                            <p:cond delay="0"/>
                                          </p:stCondLst>
                                        </p:cTn>
                                        <p:tgtEl>
                                          <p:spTgt spid="40"/>
                                        </p:tgtEl>
                                        <p:attrNameLst>
                                          <p:attrName>style.visibility</p:attrName>
                                        </p:attrNameLst>
                                      </p:cBhvr>
                                      <p:to>
                                        <p:strVal val="visible"/>
                                      </p:to>
                                    </p:set>
                                    <p:anim calcmode="lin" valueType="num">
                                      <p:cBhvr>
                                        <p:cTn id="386" dur="1000" fill="hold"/>
                                        <p:tgtEl>
                                          <p:spTgt spid="40"/>
                                        </p:tgtEl>
                                        <p:attrNameLst>
                                          <p:attrName>ppt_w</p:attrName>
                                        </p:attrNameLst>
                                      </p:cBhvr>
                                      <p:tavLst>
                                        <p:tav tm="0">
                                          <p:val>
                                            <p:strVal val="#ppt_w*0.70"/>
                                          </p:val>
                                        </p:tav>
                                        <p:tav tm="100000">
                                          <p:val>
                                            <p:strVal val="#ppt_w"/>
                                          </p:val>
                                        </p:tav>
                                      </p:tavLst>
                                    </p:anim>
                                    <p:anim calcmode="lin" valueType="num">
                                      <p:cBhvr>
                                        <p:cTn id="387" dur="1000" fill="hold"/>
                                        <p:tgtEl>
                                          <p:spTgt spid="40"/>
                                        </p:tgtEl>
                                        <p:attrNameLst>
                                          <p:attrName>ppt_h</p:attrName>
                                        </p:attrNameLst>
                                      </p:cBhvr>
                                      <p:tavLst>
                                        <p:tav tm="0">
                                          <p:val>
                                            <p:strVal val="#ppt_h"/>
                                          </p:val>
                                        </p:tav>
                                        <p:tav tm="100000">
                                          <p:val>
                                            <p:strVal val="#ppt_h"/>
                                          </p:val>
                                        </p:tav>
                                      </p:tavLst>
                                    </p:anim>
                                    <p:animEffect transition="in" filter="fade">
                                      <p:cBhvr>
                                        <p:cTn id="388" dur="1000"/>
                                        <p:tgtEl>
                                          <p:spTgt spid="40"/>
                                        </p:tgtEl>
                                      </p:cBhvr>
                                    </p:animEffect>
                                  </p:childTnLst>
                                </p:cTn>
                              </p:par>
                            </p:childTnLst>
                          </p:cTn>
                        </p:par>
                        <p:par>
                          <p:cTn id="389" fill="hold">
                            <p:stCondLst>
                              <p:cond delay="4500"/>
                            </p:stCondLst>
                            <p:childTnLst>
                              <p:par>
                                <p:cTn id="390" presetID="41" presetClass="entr" presetSubtype="0" fill="hold" grpId="0" nodeType="afterEffect">
                                  <p:stCondLst>
                                    <p:cond delay="0"/>
                                  </p:stCondLst>
                                  <p:iterate type="lt">
                                    <p:tmPct val="10000"/>
                                  </p:iterate>
                                  <p:childTnLst>
                                    <p:set>
                                      <p:cBhvr>
                                        <p:cTn id="391" dur="1" fill="hold">
                                          <p:stCondLst>
                                            <p:cond delay="0"/>
                                          </p:stCondLst>
                                        </p:cTn>
                                        <p:tgtEl>
                                          <p:spTgt spid="36"/>
                                        </p:tgtEl>
                                        <p:attrNameLst>
                                          <p:attrName>style.visibility</p:attrName>
                                        </p:attrNameLst>
                                      </p:cBhvr>
                                      <p:to>
                                        <p:strVal val="visible"/>
                                      </p:to>
                                    </p:set>
                                    <p:anim calcmode="lin" valueType="num">
                                      <p:cBhvr>
                                        <p:cTn id="39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93" dur="500" fill="hold"/>
                                        <p:tgtEl>
                                          <p:spTgt spid="36"/>
                                        </p:tgtEl>
                                        <p:attrNameLst>
                                          <p:attrName>ppt_y</p:attrName>
                                        </p:attrNameLst>
                                      </p:cBhvr>
                                      <p:tavLst>
                                        <p:tav tm="0">
                                          <p:val>
                                            <p:strVal val="#ppt_y"/>
                                          </p:val>
                                        </p:tav>
                                        <p:tav tm="100000">
                                          <p:val>
                                            <p:strVal val="#ppt_y"/>
                                          </p:val>
                                        </p:tav>
                                      </p:tavLst>
                                    </p:anim>
                                    <p:anim calcmode="lin" valueType="num">
                                      <p:cBhvr>
                                        <p:cTn id="39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9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96" dur="500" tmFilter="0,0; .5, 1; 1, 1"/>
                                        <p:tgtEl>
                                          <p:spTgt spid="36"/>
                                        </p:tgtEl>
                                      </p:cBhvr>
                                    </p:animEffect>
                                  </p:childTnLst>
                                </p:cTn>
                              </p:par>
                            </p:childTnLst>
                          </p:cTn>
                        </p:par>
                        <p:par>
                          <p:cTn id="397" fill="hold">
                            <p:stCondLst>
                              <p:cond delay="5750"/>
                            </p:stCondLst>
                            <p:childTnLst>
                              <p:par>
                                <p:cTn id="398" presetID="55" presetClass="entr" presetSubtype="0" fill="hold" nodeType="afterEffect">
                                  <p:stCondLst>
                                    <p:cond delay="0"/>
                                  </p:stCondLst>
                                  <p:childTnLst>
                                    <p:set>
                                      <p:cBhvr>
                                        <p:cTn id="399" dur="1" fill="hold">
                                          <p:stCondLst>
                                            <p:cond delay="0"/>
                                          </p:stCondLst>
                                        </p:cTn>
                                        <p:tgtEl>
                                          <p:spTgt spid="37"/>
                                        </p:tgtEl>
                                        <p:attrNameLst>
                                          <p:attrName>style.visibility</p:attrName>
                                        </p:attrNameLst>
                                      </p:cBhvr>
                                      <p:to>
                                        <p:strVal val="visible"/>
                                      </p:to>
                                    </p:set>
                                    <p:anim calcmode="lin" valueType="num">
                                      <p:cBhvr>
                                        <p:cTn id="400" dur="1000" fill="hold"/>
                                        <p:tgtEl>
                                          <p:spTgt spid="37"/>
                                        </p:tgtEl>
                                        <p:attrNameLst>
                                          <p:attrName>ppt_w</p:attrName>
                                        </p:attrNameLst>
                                      </p:cBhvr>
                                      <p:tavLst>
                                        <p:tav tm="0">
                                          <p:val>
                                            <p:strVal val="#ppt_w*0.70"/>
                                          </p:val>
                                        </p:tav>
                                        <p:tav tm="100000">
                                          <p:val>
                                            <p:strVal val="#ppt_w"/>
                                          </p:val>
                                        </p:tav>
                                      </p:tavLst>
                                    </p:anim>
                                    <p:anim calcmode="lin" valueType="num">
                                      <p:cBhvr>
                                        <p:cTn id="401" dur="1000" fill="hold"/>
                                        <p:tgtEl>
                                          <p:spTgt spid="37"/>
                                        </p:tgtEl>
                                        <p:attrNameLst>
                                          <p:attrName>ppt_h</p:attrName>
                                        </p:attrNameLst>
                                      </p:cBhvr>
                                      <p:tavLst>
                                        <p:tav tm="0">
                                          <p:val>
                                            <p:strVal val="#ppt_h"/>
                                          </p:val>
                                        </p:tav>
                                        <p:tav tm="100000">
                                          <p:val>
                                            <p:strVal val="#ppt_h"/>
                                          </p:val>
                                        </p:tav>
                                      </p:tavLst>
                                    </p:anim>
                                    <p:animEffect transition="in" filter="fade">
                                      <p:cBhvr>
                                        <p:cTn id="402" dur="1000"/>
                                        <p:tgtEl>
                                          <p:spTgt spid="37"/>
                                        </p:tgtEl>
                                      </p:cBhvr>
                                    </p:animEffect>
                                  </p:childTnLst>
                                </p:cTn>
                              </p:par>
                            </p:childTnLst>
                          </p:cTn>
                        </p:par>
                      </p:childTnLst>
                    </p:cTn>
                  </p:par>
                  <p:par>
                    <p:cTn id="403" fill="hold">
                      <p:stCondLst>
                        <p:cond delay="indefinite"/>
                      </p:stCondLst>
                      <p:childTnLst>
                        <p:par>
                          <p:cTn id="404" fill="hold">
                            <p:stCondLst>
                              <p:cond delay="0"/>
                            </p:stCondLst>
                            <p:childTnLst>
                              <p:par>
                                <p:cTn id="405" presetID="55" presetClass="entr" presetSubtype="0" fill="hold" grpId="0" nodeType="clickEffect">
                                  <p:stCondLst>
                                    <p:cond delay="0"/>
                                  </p:stCondLst>
                                  <p:childTnLst>
                                    <p:set>
                                      <p:cBhvr>
                                        <p:cTn id="406" dur="1" fill="hold">
                                          <p:stCondLst>
                                            <p:cond delay="0"/>
                                          </p:stCondLst>
                                        </p:cTn>
                                        <p:tgtEl>
                                          <p:spTgt spid="9"/>
                                        </p:tgtEl>
                                        <p:attrNameLst>
                                          <p:attrName>style.visibility</p:attrName>
                                        </p:attrNameLst>
                                      </p:cBhvr>
                                      <p:to>
                                        <p:strVal val="visible"/>
                                      </p:to>
                                    </p:set>
                                    <p:anim calcmode="lin" valueType="num">
                                      <p:cBhvr>
                                        <p:cTn id="407" dur="1000" fill="hold"/>
                                        <p:tgtEl>
                                          <p:spTgt spid="9"/>
                                        </p:tgtEl>
                                        <p:attrNameLst>
                                          <p:attrName>ppt_w</p:attrName>
                                        </p:attrNameLst>
                                      </p:cBhvr>
                                      <p:tavLst>
                                        <p:tav tm="0">
                                          <p:val>
                                            <p:strVal val="#ppt_w*0.70"/>
                                          </p:val>
                                        </p:tav>
                                        <p:tav tm="100000">
                                          <p:val>
                                            <p:strVal val="#ppt_w"/>
                                          </p:val>
                                        </p:tav>
                                      </p:tavLst>
                                    </p:anim>
                                    <p:anim calcmode="lin" valueType="num">
                                      <p:cBhvr>
                                        <p:cTn id="408" dur="1000" fill="hold"/>
                                        <p:tgtEl>
                                          <p:spTgt spid="9"/>
                                        </p:tgtEl>
                                        <p:attrNameLst>
                                          <p:attrName>ppt_h</p:attrName>
                                        </p:attrNameLst>
                                      </p:cBhvr>
                                      <p:tavLst>
                                        <p:tav tm="0">
                                          <p:val>
                                            <p:strVal val="#ppt_h"/>
                                          </p:val>
                                        </p:tav>
                                        <p:tav tm="100000">
                                          <p:val>
                                            <p:strVal val="#ppt_h"/>
                                          </p:val>
                                        </p:tav>
                                      </p:tavLst>
                                    </p:anim>
                                    <p:animEffect transition="in" filter="fade">
                                      <p:cBhvr>
                                        <p:cTn id="409" dur="1000"/>
                                        <p:tgtEl>
                                          <p:spTgt spid="9"/>
                                        </p:tgtEl>
                                      </p:cBhvr>
                                    </p:animEffect>
                                  </p:childTnLst>
                                </p:cTn>
                              </p:par>
                            </p:childTnLst>
                          </p:cTn>
                        </p:par>
                        <p:par>
                          <p:cTn id="410" fill="hold">
                            <p:stCondLst>
                              <p:cond delay="1000"/>
                            </p:stCondLst>
                            <p:childTnLst>
                              <p:par>
                                <p:cTn id="411" presetID="55" presetClass="entr" presetSubtype="0" fill="hold" nodeType="afterEffect">
                                  <p:stCondLst>
                                    <p:cond delay="0"/>
                                  </p:stCondLst>
                                  <p:childTnLst>
                                    <p:set>
                                      <p:cBhvr>
                                        <p:cTn id="412" dur="1" fill="hold">
                                          <p:stCondLst>
                                            <p:cond delay="0"/>
                                          </p:stCondLst>
                                        </p:cTn>
                                        <p:tgtEl>
                                          <p:spTgt spid="44"/>
                                        </p:tgtEl>
                                        <p:attrNameLst>
                                          <p:attrName>style.visibility</p:attrName>
                                        </p:attrNameLst>
                                      </p:cBhvr>
                                      <p:to>
                                        <p:strVal val="visible"/>
                                      </p:to>
                                    </p:set>
                                    <p:anim calcmode="lin" valueType="num">
                                      <p:cBhvr>
                                        <p:cTn id="413" dur="1000" fill="hold"/>
                                        <p:tgtEl>
                                          <p:spTgt spid="44"/>
                                        </p:tgtEl>
                                        <p:attrNameLst>
                                          <p:attrName>ppt_w</p:attrName>
                                        </p:attrNameLst>
                                      </p:cBhvr>
                                      <p:tavLst>
                                        <p:tav tm="0">
                                          <p:val>
                                            <p:strVal val="#ppt_w*0.70"/>
                                          </p:val>
                                        </p:tav>
                                        <p:tav tm="100000">
                                          <p:val>
                                            <p:strVal val="#ppt_w"/>
                                          </p:val>
                                        </p:tav>
                                      </p:tavLst>
                                    </p:anim>
                                    <p:anim calcmode="lin" valueType="num">
                                      <p:cBhvr>
                                        <p:cTn id="414" dur="1000" fill="hold"/>
                                        <p:tgtEl>
                                          <p:spTgt spid="44"/>
                                        </p:tgtEl>
                                        <p:attrNameLst>
                                          <p:attrName>ppt_h</p:attrName>
                                        </p:attrNameLst>
                                      </p:cBhvr>
                                      <p:tavLst>
                                        <p:tav tm="0">
                                          <p:val>
                                            <p:strVal val="#ppt_h"/>
                                          </p:val>
                                        </p:tav>
                                        <p:tav tm="100000">
                                          <p:val>
                                            <p:strVal val="#ppt_h"/>
                                          </p:val>
                                        </p:tav>
                                      </p:tavLst>
                                    </p:anim>
                                    <p:animEffect transition="in" filter="fade">
                                      <p:cBhvr>
                                        <p:cTn id="415" dur="1000"/>
                                        <p:tgtEl>
                                          <p:spTgt spid="44"/>
                                        </p:tgtEl>
                                      </p:cBhvr>
                                    </p:animEffect>
                                  </p:childTnLst>
                                </p:cTn>
                              </p:par>
                            </p:childTnLst>
                          </p:cTn>
                        </p:par>
                        <p:par>
                          <p:cTn id="416" fill="hold">
                            <p:stCondLst>
                              <p:cond delay="2000"/>
                            </p:stCondLst>
                            <p:childTnLst>
                              <p:par>
                                <p:cTn id="417" presetID="39" presetClass="entr" presetSubtype="0" accel="100000" fill="hold" grpId="0" nodeType="afterEffect">
                                  <p:stCondLst>
                                    <p:cond delay="0"/>
                                  </p:stCondLst>
                                  <p:childTnLst>
                                    <p:set>
                                      <p:cBhvr>
                                        <p:cTn id="418" dur="1" fill="hold">
                                          <p:stCondLst>
                                            <p:cond delay="0"/>
                                          </p:stCondLst>
                                        </p:cTn>
                                        <p:tgtEl>
                                          <p:spTgt spid="43">
                                            <p:txEl>
                                              <p:pRg st="0" end="0"/>
                                            </p:txEl>
                                          </p:spTgt>
                                        </p:tgtEl>
                                        <p:attrNameLst>
                                          <p:attrName>style.visibility</p:attrName>
                                        </p:attrNameLst>
                                      </p:cBhvr>
                                      <p:to>
                                        <p:strVal val="visible"/>
                                      </p:to>
                                    </p:set>
                                    <p:anim calcmode="lin" valueType="num">
                                      <p:cBhvr>
                                        <p:cTn id="419" dur="500" fill="hold"/>
                                        <p:tgtEl>
                                          <p:spTgt spid="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0" dur="500" fill="hold"/>
                                        <p:tgtEl>
                                          <p:spTgt spid="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1" dur="500" fill="hold"/>
                                        <p:tgtEl>
                                          <p:spTgt spid="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2"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423" fill="hold">
                            <p:stCondLst>
                              <p:cond delay="2500"/>
                            </p:stCondLst>
                            <p:childTnLst>
                              <p:par>
                                <p:cTn id="424" presetID="39" presetClass="entr" presetSubtype="0" accel="100000" fill="hold" grpId="0" nodeType="afterEffect">
                                  <p:stCondLst>
                                    <p:cond delay="0"/>
                                  </p:stCondLst>
                                  <p:childTnLst>
                                    <p:set>
                                      <p:cBhvr>
                                        <p:cTn id="425" dur="1" fill="hold">
                                          <p:stCondLst>
                                            <p:cond delay="0"/>
                                          </p:stCondLst>
                                        </p:cTn>
                                        <p:tgtEl>
                                          <p:spTgt spid="43">
                                            <p:txEl>
                                              <p:pRg st="1" end="1"/>
                                            </p:txEl>
                                          </p:spTgt>
                                        </p:tgtEl>
                                        <p:attrNameLst>
                                          <p:attrName>style.visibility</p:attrName>
                                        </p:attrNameLst>
                                      </p:cBhvr>
                                      <p:to>
                                        <p:strVal val="visible"/>
                                      </p:to>
                                    </p:set>
                                    <p:anim calcmode="lin" valueType="num">
                                      <p:cBhvr>
                                        <p:cTn id="426" dur="500" fill="hold"/>
                                        <p:tgtEl>
                                          <p:spTgt spid="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7" dur="500" fill="hold"/>
                                        <p:tgtEl>
                                          <p:spTgt spid="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8" dur="500" fill="hold"/>
                                        <p:tgtEl>
                                          <p:spTgt spid="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9" dur="500" fill="hold"/>
                                        <p:tgtEl>
                                          <p:spTgt spid="43">
                                            <p:txEl>
                                              <p:pRg st="1" end="1"/>
                                            </p:txEl>
                                          </p:spTgt>
                                        </p:tgtEl>
                                        <p:attrNameLst>
                                          <p:attrName>ppt_y</p:attrName>
                                        </p:attrNameLst>
                                      </p:cBhvr>
                                      <p:tavLst>
                                        <p:tav tm="0">
                                          <p:val>
                                            <p:strVal val="#ppt_y"/>
                                          </p:val>
                                        </p:tav>
                                        <p:tav tm="100000">
                                          <p:val>
                                            <p:strVal val="#ppt_y"/>
                                          </p:val>
                                        </p:tav>
                                      </p:tavLst>
                                    </p:anim>
                                  </p:childTnLst>
                                </p:cTn>
                              </p:par>
                            </p:childTnLst>
                          </p:cTn>
                        </p:par>
                        <p:par>
                          <p:cTn id="430" fill="hold">
                            <p:stCondLst>
                              <p:cond delay="3000"/>
                            </p:stCondLst>
                            <p:childTnLst>
                              <p:par>
                                <p:cTn id="431" presetID="39" presetClass="entr" presetSubtype="0" accel="100000" fill="hold" grpId="0" nodeType="afterEffect">
                                  <p:stCondLst>
                                    <p:cond delay="0"/>
                                  </p:stCondLst>
                                  <p:childTnLst>
                                    <p:set>
                                      <p:cBhvr>
                                        <p:cTn id="432" dur="1" fill="hold">
                                          <p:stCondLst>
                                            <p:cond delay="0"/>
                                          </p:stCondLst>
                                        </p:cTn>
                                        <p:tgtEl>
                                          <p:spTgt spid="43">
                                            <p:txEl>
                                              <p:pRg st="2" end="2"/>
                                            </p:txEl>
                                          </p:spTgt>
                                        </p:tgtEl>
                                        <p:attrNameLst>
                                          <p:attrName>style.visibility</p:attrName>
                                        </p:attrNameLst>
                                      </p:cBhvr>
                                      <p:to>
                                        <p:strVal val="visible"/>
                                      </p:to>
                                    </p:set>
                                    <p:anim calcmode="lin" valueType="num">
                                      <p:cBhvr>
                                        <p:cTn id="433" dur="500" fill="hold"/>
                                        <p:tgtEl>
                                          <p:spTgt spid="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4" dur="500" fill="hold"/>
                                        <p:tgtEl>
                                          <p:spTgt spid="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5" dur="500" fill="hold"/>
                                        <p:tgtEl>
                                          <p:spTgt spid="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6" dur="500" fill="hold"/>
                                        <p:tgtEl>
                                          <p:spTgt spid="43">
                                            <p:txEl>
                                              <p:pRg st="2" end="2"/>
                                            </p:txEl>
                                          </p:spTgt>
                                        </p:tgtEl>
                                        <p:attrNameLst>
                                          <p:attrName>ppt_y</p:attrName>
                                        </p:attrNameLst>
                                      </p:cBhvr>
                                      <p:tavLst>
                                        <p:tav tm="0">
                                          <p:val>
                                            <p:strVal val="#ppt_y"/>
                                          </p:val>
                                        </p:tav>
                                        <p:tav tm="100000">
                                          <p:val>
                                            <p:strVal val="#ppt_y"/>
                                          </p:val>
                                        </p:tav>
                                      </p:tavLst>
                                    </p:anim>
                                  </p:childTnLst>
                                </p:cTn>
                              </p:par>
                            </p:childTnLst>
                          </p:cTn>
                        </p:par>
                        <p:par>
                          <p:cTn id="437" fill="hold">
                            <p:stCondLst>
                              <p:cond delay="3500"/>
                            </p:stCondLst>
                            <p:childTnLst>
                              <p:par>
                                <p:cTn id="438" presetID="39" presetClass="entr" presetSubtype="0" accel="100000" fill="hold" grpId="0" nodeType="afterEffect">
                                  <p:stCondLst>
                                    <p:cond delay="0"/>
                                  </p:stCondLst>
                                  <p:childTnLst>
                                    <p:set>
                                      <p:cBhvr>
                                        <p:cTn id="439" dur="1" fill="hold">
                                          <p:stCondLst>
                                            <p:cond delay="0"/>
                                          </p:stCondLst>
                                        </p:cTn>
                                        <p:tgtEl>
                                          <p:spTgt spid="43">
                                            <p:txEl>
                                              <p:pRg st="3" end="3"/>
                                            </p:txEl>
                                          </p:spTgt>
                                        </p:tgtEl>
                                        <p:attrNameLst>
                                          <p:attrName>style.visibility</p:attrName>
                                        </p:attrNameLst>
                                      </p:cBhvr>
                                      <p:to>
                                        <p:strVal val="visible"/>
                                      </p:to>
                                    </p:set>
                                    <p:anim calcmode="lin" valueType="num">
                                      <p:cBhvr>
                                        <p:cTn id="440" dur="500" fill="hold"/>
                                        <p:tgtEl>
                                          <p:spTgt spid="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1" dur="500" fill="hold"/>
                                        <p:tgtEl>
                                          <p:spTgt spid="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2" dur="500" fill="hold"/>
                                        <p:tgtEl>
                                          <p:spTgt spid="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3" dur="500" fill="hold"/>
                                        <p:tgtEl>
                                          <p:spTgt spid="43">
                                            <p:txEl>
                                              <p:pRg st="3" end="3"/>
                                            </p:txEl>
                                          </p:spTgt>
                                        </p:tgtEl>
                                        <p:attrNameLst>
                                          <p:attrName>ppt_y</p:attrName>
                                        </p:attrNameLst>
                                      </p:cBhvr>
                                      <p:tavLst>
                                        <p:tav tm="0">
                                          <p:val>
                                            <p:strVal val="#ppt_y"/>
                                          </p:val>
                                        </p:tav>
                                        <p:tav tm="100000">
                                          <p:val>
                                            <p:strVal val="#ppt_y"/>
                                          </p:val>
                                        </p:tav>
                                      </p:tavLst>
                                    </p:anim>
                                  </p:childTnLst>
                                </p:cTn>
                              </p:par>
                            </p:childTnLst>
                          </p:cTn>
                        </p:par>
                        <p:par>
                          <p:cTn id="444" fill="hold">
                            <p:stCondLst>
                              <p:cond delay="4000"/>
                            </p:stCondLst>
                            <p:childTnLst>
                              <p:par>
                                <p:cTn id="445" presetID="39" presetClass="entr" presetSubtype="0" accel="100000" fill="hold" grpId="0" nodeType="afterEffect">
                                  <p:stCondLst>
                                    <p:cond delay="0"/>
                                  </p:stCondLst>
                                  <p:childTnLst>
                                    <p:set>
                                      <p:cBhvr>
                                        <p:cTn id="446" dur="1" fill="hold">
                                          <p:stCondLst>
                                            <p:cond delay="0"/>
                                          </p:stCondLst>
                                        </p:cTn>
                                        <p:tgtEl>
                                          <p:spTgt spid="43">
                                            <p:txEl>
                                              <p:pRg st="4" end="4"/>
                                            </p:txEl>
                                          </p:spTgt>
                                        </p:tgtEl>
                                        <p:attrNameLst>
                                          <p:attrName>style.visibility</p:attrName>
                                        </p:attrNameLst>
                                      </p:cBhvr>
                                      <p:to>
                                        <p:strVal val="visible"/>
                                      </p:to>
                                    </p:set>
                                    <p:anim calcmode="lin" valueType="num">
                                      <p:cBhvr>
                                        <p:cTn id="447" dur="500" fill="hold"/>
                                        <p:tgtEl>
                                          <p:spTgt spid="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8" dur="500" fill="hold"/>
                                        <p:tgtEl>
                                          <p:spTgt spid="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9" dur="500" fill="hold"/>
                                        <p:tgtEl>
                                          <p:spTgt spid="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0" dur="500" fill="hold"/>
                                        <p:tgtEl>
                                          <p:spTgt spid="43">
                                            <p:txEl>
                                              <p:pRg st="4" end="4"/>
                                            </p:txEl>
                                          </p:spTgt>
                                        </p:tgtEl>
                                        <p:attrNameLst>
                                          <p:attrName>ppt_y</p:attrName>
                                        </p:attrNameLst>
                                      </p:cBhvr>
                                      <p:tavLst>
                                        <p:tav tm="0">
                                          <p:val>
                                            <p:strVal val="#ppt_y"/>
                                          </p:val>
                                        </p:tav>
                                        <p:tav tm="100000">
                                          <p:val>
                                            <p:strVal val="#ppt_y"/>
                                          </p:val>
                                        </p:tav>
                                      </p:tavLst>
                                    </p:anim>
                                  </p:childTnLst>
                                </p:cTn>
                              </p:par>
                            </p:childTnLst>
                          </p:cTn>
                        </p:par>
                        <p:par>
                          <p:cTn id="451" fill="hold">
                            <p:stCondLst>
                              <p:cond delay="4500"/>
                            </p:stCondLst>
                            <p:childTnLst>
                              <p:par>
                                <p:cTn id="452" presetID="55" presetClass="entr" presetSubtype="0" fill="hold" nodeType="afterEffect">
                                  <p:stCondLst>
                                    <p:cond delay="0"/>
                                  </p:stCondLst>
                                  <p:childTnLst>
                                    <p:set>
                                      <p:cBhvr>
                                        <p:cTn id="453" dur="1" fill="hold">
                                          <p:stCondLst>
                                            <p:cond delay="0"/>
                                          </p:stCondLst>
                                        </p:cTn>
                                        <p:tgtEl>
                                          <p:spTgt spid="45"/>
                                        </p:tgtEl>
                                        <p:attrNameLst>
                                          <p:attrName>style.visibility</p:attrName>
                                        </p:attrNameLst>
                                      </p:cBhvr>
                                      <p:to>
                                        <p:strVal val="visible"/>
                                      </p:to>
                                    </p:set>
                                    <p:anim calcmode="lin" valueType="num">
                                      <p:cBhvr>
                                        <p:cTn id="454" dur="1000" fill="hold"/>
                                        <p:tgtEl>
                                          <p:spTgt spid="45"/>
                                        </p:tgtEl>
                                        <p:attrNameLst>
                                          <p:attrName>ppt_w</p:attrName>
                                        </p:attrNameLst>
                                      </p:cBhvr>
                                      <p:tavLst>
                                        <p:tav tm="0">
                                          <p:val>
                                            <p:strVal val="#ppt_w*0.70"/>
                                          </p:val>
                                        </p:tav>
                                        <p:tav tm="100000">
                                          <p:val>
                                            <p:strVal val="#ppt_w"/>
                                          </p:val>
                                        </p:tav>
                                      </p:tavLst>
                                    </p:anim>
                                    <p:anim calcmode="lin" valueType="num">
                                      <p:cBhvr>
                                        <p:cTn id="455" dur="1000" fill="hold"/>
                                        <p:tgtEl>
                                          <p:spTgt spid="45"/>
                                        </p:tgtEl>
                                        <p:attrNameLst>
                                          <p:attrName>ppt_h</p:attrName>
                                        </p:attrNameLst>
                                      </p:cBhvr>
                                      <p:tavLst>
                                        <p:tav tm="0">
                                          <p:val>
                                            <p:strVal val="#ppt_h"/>
                                          </p:val>
                                        </p:tav>
                                        <p:tav tm="100000">
                                          <p:val>
                                            <p:strVal val="#ppt_h"/>
                                          </p:val>
                                        </p:tav>
                                      </p:tavLst>
                                    </p:anim>
                                    <p:animEffect transition="in" filter="fade">
                                      <p:cBhvr>
                                        <p:cTn id="456" dur="1000"/>
                                        <p:tgtEl>
                                          <p:spTgt spid="45"/>
                                        </p:tgtEl>
                                      </p:cBhvr>
                                    </p:animEffect>
                                  </p:childTnLst>
                                </p:cTn>
                              </p:par>
                            </p:childTnLst>
                          </p:cTn>
                        </p:par>
                        <p:par>
                          <p:cTn id="457" fill="hold">
                            <p:stCondLst>
                              <p:cond delay="5500"/>
                            </p:stCondLst>
                            <p:childTnLst>
                              <p:par>
                                <p:cTn id="458" presetID="41" presetClass="entr" presetSubtype="0" fill="hold" grpId="0" nodeType="afterEffect">
                                  <p:stCondLst>
                                    <p:cond delay="0"/>
                                  </p:stCondLst>
                                  <p:iterate type="lt">
                                    <p:tmPct val="10000"/>
                                  </p:iterate>
                                  <p:childTnLst>
                                    <p:set>
                                      <p:cBhvr>
                                        <p:cTn id="459" dur="1" fill="hold">
                                          <p:stCondLst>
                                            <p:cond delay="0"/>
                                          </p:stCondLst>
                                        </p:cTn>
                                        <p:tgtEl>
                                          <p:spTgt spid="41"/>
                                        </p:tgtEl>
                                        <p:attrNameLst>
                                          <p:attrName>style.visibility</p:attrName>
                                        </p:attrNameLst>
                                      </p:cBhvr>
                                      <p:to>
                                        <p:strVal val="visible"/>
                                      </p:to>
                                    </p:set>
                                    <p:anim calcmode="lin" valueType="num">
                                      <p:cBhvr>
                                        <p:cTn id="46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61" dur="500" fill="hold"/>
                                        <p:tgtEl>
                                          <p:spTgt spid="41"/>
                                        </p:tgtEl>
                                        <p:attrNameLst>
                                          <p:attrName>ppt_y</p:attrName>
                                        </p:attrNameLst>
                                      </p:cBhvr>
                                      <p:tavLst>
                                        <p:tav tm="0">
                                          <p:val>
                                            <p:strVal val="#ppt_y"/>
                                          </p:val>
                                        </p:tav>
                                        <p:tav tm="100000">
                                          <p:val>
                                            <p:strVal val="#ppt_y"/>
                                          </p:val>
                                        </p:tav>
                                      </p:tavLst>
                                    </p:anim>
                                    <p:anim calcmode="lin" valueType="num">
                                      <p:cBhvr>
                                        <p:cTn id="46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6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64" dur="500" tmFilter="0,0; .5, 1; 1, 1"/>
                                        <p:tgtEl>
                                          <p:spTgt spid="41"/>
                                        </p:tgtEl>
                                      </p:cBhvr>
                                    </p:animEffect>
                                  </p:childTnLst>
                                </p:cTn>
                              </p:par>
                            </p:childTnLst>
                          </p:cTn>
                        </p:par>
                        <p:par>
                          <p:cTn id="465" fill="hold">
                            <p:stCondLst>
                              <p:cond delay="7100"/>
                            </p:stCondLst>
                            <p:childTnLst>
                              <p:par>
                                <p:cTn id="466" presetID="55" presetClass="entr" presetSubtype="0" fill="hold" nodeType="afterEffect">
                                  <p:stCondLst>
                                    <p:cond delay="0"/>
                                  </p:stCondLst>
                                  <p:childTnLst>
                                    <p:set>
                                      <p:cBhvr>
                                        <p:cTn id="467" dur="1" fill="hold">
                                          <p:stCondLst>
                                            <p:cond delay="0"/>
                                          </p:stCondLst>
                                        </p:cTn>
                                        <p:tgtEl>
                                          <p:spTgt spid="42"/>
                                        </p:tgtEl>
                                        <p:attrNameLst>
                                          <p:attrName>style.visibility</p:attrName>
                                        </p:attrNameLst>
                                      </p:cBhvr>
                                      <p:to>
                                        <p:strVal val="visible"/>
                                      </p:to>
                                    </p:set>
                                    <p:anim calcmode="lin" valueType="num">
                                      <p:cBhvr>
                                        <p:cTn id="468" dur="1000" fill="hold"/>
                                        <p:tgtEl>
                                          <p:spTgt spid="42"/>
                                        </p:tgtEl>
                                        <p:attrNameLst>
                                          <p:attrName>ppt_w</p:attrName>
                                        </p:attrNameLst>
                                      </p:cBhvr>
                                      <p:tavLst>
                                        <p:tav tm="0">
                                          <p:val>
                                            <p:strVal val="#ppt_w*0.70"/>
                                          </p:val>
                                        </p:tav>
                                        <p:tav tm="100000">
                                          <p:val>
                                            <p:strVal val="#ppt_w"/>
                                          </p:val>
                                        </p:tav>
                                      </p:tavLst>
                                    </p:anim>
                                    <p:anim calcmode="lin" valueType="num">
                                      <p:cBhvr>
                                        <p:cTn id="469" dur="1000" fill="hold"/>
                                        <p:tgtEl>
                                          <p:spTgt spid="42"/>
                                        </p:tgtEl>
                                        <p:attrNameLst>
                                          <p:attrName>ppt_h</p:attrName>
                                        </p:attrNameLst>
                                      </p:cBhvr>
                                      <p:tavLst>
                                        <p:tav tm="0">
                                          <p:val>
                                            <p:strVal val="#ppt_h"/>
                                          </p:val>
                                        </p:tav>
                                        <p:tav tm="100000">
                                          <p:val>
                                            <p:strVal val="#ppt_h"/>
                                          </p:val>
                                        </p:tav>
                                      </p:tavLst>
                                    </p:anim>
                                    <p:animEffect transition="in" filter="fade">
                                      <p:cBhvr>
                                        <p:cTn id="47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9" grpId="0" animBg="1"/>
      <p:bldP spid="21" grpId="0" animBg="1"/>
      <p:bldP spid="23" grpId="0" build="p" bldLvl="5"/>
      <p:bldP spid="26" grpId="0" animBg="1"/>
      <p:bldP spid="28" grpId="0" build="p" bldLvl="5"/>
      <p:bldP spid="31" grpId="0" animBg="1"/>
      <p:bldP spid="33" grpId="0" build="p" bldLvl="5"/>
      <p:bldP spid="36" grpId="0" animBg="1"/>
      <p:bldP spid="38" grpId="0" build="p" bldLvl="5"/>
      <p:bldP spid="41" grpId="0" animBg="1"/>
      <p:bldP spid="43" grpId="0" build="p" bldLvl="5"/>
      <p:bldP spid="46" grpId="0" animBg="1"/>
      <p:bldP spid="47" grpId="0" animBg="1"/>
      <p:bldP spid="48" grpId="0" animBg="1"/>
      <p:bldP spid="49" grpId="0" animBg="1"/>
      <p:bldP spid="50" grpId="0" animBg="1"/>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Como vamos a trabajar?</a:t>
            </a:r>
            <a:endParaRPr lang="es-ES" dirty="0"/>
          </a:p>
        </p:txBody>
      </p:sp>
      <p:sp>
        <p:nvSpPr>
          <p:cNvPr id="6" name="5 CuadroTexto"/>
          <p:cNvSpPr txBox="1"/>
          <p:nvPr/>
        </p:nvSpPr>
        <p:spPr>
          <a:xfrm>
            <a:off x="827584" y="1588150"/>
            <a:ext cx="3106941" cy="369332"/>
          </a:xfrm>
          <a:prstGeom prst="rect">
            <a:avLst/>
          </a:prstGeom>
          <a:noFill/>
        </p:spPr>
        <p:txBody>
          <a:bodyPr wrap="none" rtlCol="0">
            <a:spAutoFit/>
          </a:bodyPr>
          <a:lstStyle/>
          <a:p>
            <a:r>
              <a:rPr lang="es-ES" b="1" dirty="0" smtClean="0">
                <a:solidFill>
                  <a:srgbClr val="FF0000"/>
                </a:solidFill>
              </a:rPr>
              <a:t>* ENFOQUE A PROCESO</a:t>
            </a:r>
            <a:endParaRPr lang="es-ES" b="1" dirty="0">
              <a:solidFill>
                <a:srgbClr val="FF0000"/>
              </a:solidFill>
            </a:endParaRPr>
          </a:p>
        </p:txBody>
      </p:sp>
      <p:grpSp>
        <p:nvGrpSpPr>
          <p:cNvPr id="10" name="9 Grupo"/>
          <p:cNvGrpSpPr/>
          <p:nvPr/>
        </p:nvGrpSpPr>
        <p:grpSpPr>
          <a:xfrm>
            <a:off x="573245" y="2046855"/>
            <a:ext cx="8391243" cy="3974433"/>
            <a:chOff x="573245" y="2046855"/>
            <a:chExt cx="8391243" cy="2966320"/>
          </a:xfrm>
        </p:grpSpPr>
        <p:sp>
          <p:nvSpPr>
            <p:cNvPr id="3" name="Autoforma 3"/>
            <p:cNvSpPr>
              <a:spLocks noChangeArrowheads="1"/>
            </p:cNvSpPr>
            <p:nvPr/>
          </p:nvSpPr>
          <p:spPr bwMode="auto">
            <a:xfrm>
              <a:off x="1869877" y="2046855"/>
              <a:ext cx="5395595" cy="968375"/>
            </a:xfrm>
            <a:prstGeom prst="downArrowCallout">
              <a:avLst>
                <a:gd name="adj1" fmla="val 139295"/>
                <a:gd name="adj2" fmla="val 273018"/>
                <a:gd name="adj3" fmla="val 16667"/>
                <a:gd name="adj4" fmla="val 66667"/>
              </a:avLst>
            </a:prstGeom>
            <a:solidFill>
              <a:schemeClr val="accent6">
                <a:lumMod val="100000"/>
                <a:lumOff val="0"/>
              </a:schemeClr>
            </a:solidFill>
            <a:ln w="38100">
              <a:solidFill>
                <a:schemeClr val="lt1">
                  <a:lumMod val="95000"/>
                  <a:lumOff val="0"/>
                </a:schemeClr>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ES_tradnl" sz="1100" b="1">
                  <a:solidFill>
                    <a:srgbClr val="FFFFFF"/>
                  </a:solidFill>
                  <a:effectLst/>
                  <a:latin typeface="Arial"/>
                  <a:ea typeface="Times New Roman"/>
                  <a:cs typeface="Times New Roman"/>
                </a:rPr>
                <a:t>PROCESOS DE APOYO</a:t>
              </a:r>
              <a:endParaRPr lang="es-ES" sz="1100">
                <a:effectLst/>
                <a:latin typeface="Arial"/>
                <a:ea typeface="Times New Roman"/>
                <a:cs typeface="Times New Roman"/>
              </a:endParaRPr>
            </a:p>
            <a:p>
              <a:pPr algn="ctr">
                <a:lnSpc>
                  <a:spcPct val="115000"/>
                </a:lnSpc>
                <a:spcAft>
                  <a:spcPts val="1000"/>
                </a:spcAft>
              </a:pPr>
              <a:r>
                <a:rPr lang="es-ES_tradnl" sz="1100">
                  <a:solidFill>
                    <a:srgbClr val="FFFFFF"/>
                  </a:solidFill>
                  <a:effectLst/>
                  <a:latin typeface="Arial"/>
                  <a:ea typeface="Times New Roman"/>
                  <a:cs typeface="Times New Roman"/>
                </a:rPr>
                <a:t>Gestión RRHH/Aprovisionamiento/Mantenimiento/Gestión de Proveedores</a:t>
              </a:r>
              <a:endParaRPr lang="es-ES" sz="1100">
                <a:effectLst/>
                <a:latin typeface="Arial"/>
                <a:ea typeface="Times New Roman"/>
                <a:cs typeface="Times New Roman"/>
              </a:endParaRPr>
            </a:p>
            <a:p>
              <a:pPr>
                <a:lnSpc>
                  <a:spcPct val="115000"/>
                </a:lnSpc>
                <a:spcAft>
                  <a:spcPts val="1000"/>
                </a:spcAft>
              </a:pPr>
              <a:r>
                <a:rPr lang="es-ES" sz="1100">
                  <a:effectLst/>
                  <a:latin typeface="Arial"/>
                  <a:ea typeface="Times New Roman"/>
                  <a:cs typeface="Times New Roman"/>
                </a:rPr>
                <a:t> </a:t>
              </a:r>
            </a:p>
          </p:txBody>
        </p:sp>
        <p:graphicFrame>
          <p:nvGraphicFramePr>
            <p:cNvPr id="4" name="3 Diagrama"/>
            <p:cNvGraphicFramePr/>
            <p:nvPr>
              <p:extLst>
                <p:ext uri="{D42A27DB-BD31-4B8C-83A1-F6EECF244321}">
                  <p14:modId xmlns:p14="http://schemas.microsoft.com/office/powerpoint/2010/main" xmlns="" val="4059281053"/>
                </p:ext>
              </p:extLst>
            </p:nvPr>
          </p:nvGraphicFramePr>
          <p:xfrm>
            <a:off x="1869877" y="2531042"/>
            <a:ext cx="540004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forma 4"/>
            <p:cNvSpPr>
              <a:spLocks noChangeArrowheads="1"/>
            </p:cNvSpPr>
            <p:nvPr/>
          </p:nvSpPr>
          <p:spPr bwMode="auto">
            <a:xfrm rot="10800000">
              <a:off x="1874201" y="4099541"/>
              <a:ext cx="5395595" cy="913634"/>
            </a:xfrm>
            <a:prstGeom prst="downArrowCallout">
              <a:avLst>
                <a:gd name="adj1" fmla="val 112039"/>
                <a:gd name="adj2" fmla="val 219595"/>
                <a:gd name="adj3" fmla="val 16667"/>
                <a:gd name="adj4" fmla="val 69792"/>
              </a:avLst>
            </a:prstGeom>
            <a:solidFill>
              <a:schemeClr val="accent1">
                <a:lumMod val="100000"/>
                <a:lumOff val="0"/>
              </a:schemeClr>
            </a:solidFill>
            <a:ln w="38100">
              <a:solidFill>
                <a:schemeClr val="lt1">
                  <a:lumMod val="95000"/>
                  <a:lumOff val="0"/>
                </a:schemeClr>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ES" sz="1100" b="1" dirty="0" err="1">
                  <a:solidFill>
                    <a:srgbClr val="FFFFFF"/>
                  </a:solidFill>
                  <a:effectLst/>
                  <a:latin typeface="Arial"/>
                  <a:ea typeface="Times New Roman"/>
                  <a:cs typeface="Times New Roman"/>
                </a:rPr>
                <a:t>Gesti</a:t>
              </a:r>
              <a:r>
                <a:rPr lang="es-ES_tradnl" sz="1100" b="1" dirty="0" err="1">
                  <a:solidFill>
                    <a:srgbClr val="FFFFFF"/>
                  </a:solidFill>
                  <a:effectLst/>
                  <a:latin typeface="Arial"/>
                  <a:ea typeface="Times New Roman"/>
                  <a:cs typeface="Times New Roman"/>
                </a:rPr>
                <a:t>ón</a:t>
              </a:r>
              <a:r>
                <a:rPr lang="es-ES_tradnl" sz="1100" b="1" dirty="0">
                  <a:solidFill>
                    <a:srgbClr val="FFFFFF"/>
                  </a:solidFill>
                  <a:effectLst/>
                  <a:latin typeface="Arial"/>
                  <a:ea typeface="Times New Roman"/>
                  <a:cs typeface="Times New Roman"/>
                </a:rPr>
                <a:t> Económica/Gestión de la Calidad/Seguimiento y Medición del Producto-Servicio y Procesos</a:t>
              </a:r>
              <a:endParaRPr lang="es-ES" sz="1100" dirty="0">
                <a:effectLst/>
                <a:latin typeface="Arial"/>
                <a:ea typeface="Times New Roman"/>
                <a:cs typeface="Times New Roman"/>
              </a:endParaRPr>
            </a:p>
            <a:p>
              <a:pPr algn="ctr">
                <a:lnSpc>
                  <a:spcPct val="115000"/>
                </a:lnSpc>
                <a:spcAft>
                  <a:spcPts val="1000"/>
                </a:spcAft>
              </a:pPr>
              <a:r>
                <a:rPr lang="es-ES_tradnl" sz="1100" b="1" dirty="0">
                  <a:solidFill>
                    <a:srgbClr val="FFFFFF"/>
                  </a:solidFill>
                  <a:effectLst/>
                  <a:latin typeface="Arial"/>
                  <a:ea typeface="Times New Roman"/>
                  <a:cs typeface="Times New Roman"/>
                </a:rPr>
                <a:t>PROCESOS DE GESTIÓN (Procesos </a:t>
              </a:r>
              <a:r>
                <a:rPr lang="es-ES_tradnl" sz="1100" b="1" dirty="0" err="1">
                  <a:solidFill>
                    <a:srgbClr val="FFFFFF"/>
                  </a:solidFill>
                  <a:effectLst/>
                  <a:latin typeface="Arial"/>
                  <a:ea typeface="Times New Roman"/>
                  <a:cs typeface="Times New Roman"/>
                </a:rPr>
                <a:t>Staf</a:t>
              </a:r>
              <a:r>
                <a:rPr lang="es-ES_tradnl" sz="1100" b="1" dirty="0">
                  <a:solidFill>
                    <a:srgbClr val="FFFFFF"/>
                  </a:solidFill>
                  <a:effectLst/>
                  <a:latin typeface="Arial"/>
                  <a:ea typeface="Times New Roman"/>
                  <a:cs typeface="Times New Roman"/>
                </a:rPr>
                <a:t>) </a:t>
              </a:r>
              <a:endParaRPr lang="es-ES" sz="1100" dirty="0">
                <a:effectLst/>
                <a:latin typeface="Arial"/>
                <a:ea typeface="Times New Roman"/>
                <a:cs typeface="Times New Roman"/>
              </a:endParaRPr>
            </a:p>
          </p:txBody>
        </p:sp>
        <p:sp>
          <p:nvSpPr>
            <p:cNvPr id="8" name="7 Llamada de flecha a la derecha"/>
            <p:cNvSpPr/>
            <p:nvPr/>
          </p:nvSpPr>
          <p:spPr>
            <a:xfrm>
              <a:off x="573245" y="2204864"/>
              <a:ext cx="1224136" cy="2664296"/>
            </a:xfrm>
            <a:prstGeom prst="rightArrowCallout">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dirty="0" smtClean="0"/>
                <a:t>CLIENTES</a:t>
              </a:r>
              <a:endParaRPr lang="es-ES" dirty="0"/>
            </a:p>
          </p:txBody>
        </p:sp>
        <p:sp>
          <p:nvSpPr>
            <p:cNvPr id="9" name="8 Llamada de flecha a la derecha"/>
            <p:cNvSpPr/>
            <p:nvPr/>
          </p:nvSpPr>
          <p:spPr>
            <a:xfrm rot="10800000">
              <a:off x="7740352" y="2230913"/>
              <a:ext cx="1224136" cy="2664296"/>
            </a:xfrm>
            <a:prstGeom prst="rightArrowCallout">
              <a:avLst/>
            </a:prstGeom>
          </p:spPr>
          <p:style>
            <a:lnRef idx="1">
              <a:schemeClr val="accent3"/>
            </a:lnRef>
            <a:fillRef idx="3">
              <a:schemeClr val="accent3"/>
            </a:fillRef>
            <a:effectRef idx="2">
              <a:schemeClr val="accent3"/>
            </a:effectRef>
            <a:fontRef idx="minor">
              <a:schemeClr val="lt1"/>
            </a:fontRef>
          </p:style>
          <p:txBody>
            <a:bodyPr vert="vert270" rtlCol="0" anchor="ctr"/>
            <a:lstStyle/>
            <a:p>
              <a:r>
                <a:rPr lang="es-ES" sz="2400" dirty="0" smtClean="0"/>
                <a:t>     CLIENTES</a:t>
              </a:r>
              <a:endParaRPr lang="es-ES" sz="2400" dirty="0"/>
            </a:p>
          </p:txBody>
        </p:sp>
      </p:grpSp>
    </p:spTree>
    <p:extLst>
      <p:ext uri="{BB962C8B-B14F-4D97-AF65-F5344CB8AC3E}">
        <p14:creationId xmlns:p14="http://schemas.microsoft.com/office/powerpoint/2010/main" xmlns="" val="259635448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498376"/>
          </a:xfrm>
        </p:spPr>
        <p:txBody>
          <a:bodyPr>
            <a:normAutofit fontScale="90000"/>
          </a:bodyPr>
          <a:lstStyle/>
          <a:p>
            <a:pPr algn="ctr"/>
            <a:r>
              <a:rPr sz="3100" b="1" i="1" smtClean="0">
                <a:effectLst>
                  <a:outerShdw blurRad="38100" dist="38100" dir="2700000" algn="tl">
                    <a:srgbClr val="000000">
                      <a:alpha val="43137"/>
                    </a:srgbClr>
                  </a:outerShdw>
                </a:effectLst>
              </a:rPr>
              <a:t>"GRACIAS POR SU ATENCIÓN"</a:t>
            </a:r>
            <a:endParaRPr lang="es-ES" sz="3100" b="1" i="1" dirty="0">
              <a:effectLst>
                <a:outerShdw blurRad="38100" dist="38100" dir="2700000" algn="tl">
                  <a:srgbClr val="000000">
                    <a:alpha val="43137"/>
                  </a:srgbClr>
                </a:outerShdw>
              </a:effectLst>
            </a:endParaRPr>
          </a:p>
        </p:txBody>
      </p:sp>
      <p:sp>
        <p:nvSpPr>
          <p:cNvPr id="3" name="2 CuadroTexto"/>
          <p:cNvSpPr txBox="1"/>
          <p:nvPr/>
        </p:nvSpPr>
        <p:spPr>
          <a:xfrm>
            <a:off x="214282" y="1983296"/>
            <a:ext cx="3278879" cy="3508653"/>
          </a:xfrm>
          <a:prstGeom prst="rect">
            <a:avLst/>
          </a:prstGeom>
          <a:noFill/>
        </p:spPr>
        <p:txBody>
          <a:bodyPr wrap="square" rtlCol="0">
            <a:spAutoFit/>
          </a:bodyPr>
          <a:lstStyle/>
          <a:p>
            <a:r>
              <a:rPr sz="2400" b="1" smtClean="0"/>
              <a:t>INICIATIVA GC17</a:t>
            </a:r>
          </a:p>
          <a:p>
            <a:r>
              <a:rPr smtClean="0"/>
              <a:t>Avda. Gran Capitán 17 5º 2</a:t>
            </a:r>
          </a:p>
          <a:p>
            <a:r>
              <a:rPr smtClean="0"/>
              <a:t>1008 CORDOBA</a:t>
            </a:r>
          </a:p>
          <a:p>
            <a:r>
              <a:rPr smtClean="0"/>
              <a:t>Tlfo. 957 496 282</a:t>
            </a:r>
          </a:p>
          <a:p>
            <a:endParaRPr smtClean="0"/>
          </a:p>
          <a:p>
            <a:endParaRPr smtClean="0"/>
          </a:p>
          <a:p>
            <a:r>
              <a:rPr smtClean="0"/>
              <a:t>Julio Hernández </a:t>
            </a:r>
          </a:p>
          <a:p>
            <a:r>
              <a:rPr smtClean="0">
                <a:hlinkClick r:id="rId2"/>
              </a:rPr>
              <a:t>hernadez@gcsystems.es</a:t>
            </a:r>
            <a:endParaRPr smtClean="0"/>
          </a:p>
          <a:p>
            <a:endParaRPr smtClean="0"/>
          </a:p>
          <a:p>
            <a:r>
              <a:rPr smtClean="0"/>
              <a:t>Juan José Cuevas</a:t>
            </a:r>
          </a:p>
          <a:p>
            <a:r>
              <a:rPr smtClean="0">
                <a:hlinkClick r:id="rId3"/>
              </a:rPr>
              <a:t>jjcuevas@sincorp.net</a:t>
            </a:r>
            <a:endParaRPr smtClean="0"/>
          </a:p>
          <a:p>
            <a:endParaRPr lang="es-ES" dirty="0"/>
          </a:p>
        </p:txBody>
      </p:sp>
      <p:pic>
        <p:nvPicPr>
          <p:cNvPr id="3074" name="Picture 2" descr="E:\SINCORP\Imágenes e-commerce\big_dealchica.jpg"/>
          <p:cNvPicPr>
            <a:picLocks noChangeAspect="1" noChangeArrowheads="1"/>
          </p:cNvPicPr>
          <p:nvPr/>
        </p:nvPicPr>
        <p:blipFill>
          <a:blip r:embed="rId4"/>
          <a:srcRect/>
          <a:stretch>
            <a:fillRect/>
          </a:stretch>
        </p:blipFill>
        <p:spPr bwMode="auto">
          <a:xfrm>
            <a:off x="3652865" y="1428736"/>
            <a:ext cx="4848225" cy="3228975"/>
          </a:xfrm>
          <a:prstGeom prst="rect">
            <a:avLst/>
          </a:prstGeom>
          <a:noFill/>
          <a:effectLst>
            <a:reflection blurRad="6350" stA="50000" endA="300" endPos="55000" dir="5400000" sy="-100000" algn="bl" rotWithShape="0"/>
          </a:effectLst>
        </p:spPr>
      </p:pic>
    </p:spTree>
    <p:extLst>
      <p:ext uri="{BB962C8B-B14F-4D97-AF65-F5344CB8AC3E}">
        <p14:creationId xmlns:p14="http://schemas.microsoft.com/office/powerpoint/2010/main" xmlns="" val="23524664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Garamond" pitchFamily="18" charset="0"/>
              </a:rPr>
              <a:t>INICIATIVA</a:t>
            </a:r>
            <a:r>
              <a:rPr lang="es-ES" dirty="0" smtClean="0"/>
              <a:t>GC17</a:t>
            </a:r>
            <a:endParaRPr lang="es-ES" dirty="0"/>
          </a:p>
        </p:txBody>
      </p:sp>
      <p:sp>
        <p:nvSpPr>
          <p:cNvPr id="3" name="2 Marcador de texto"/>
          <p:cNvSpPr>
            <a:spLocks noGrp="1"/>
          </p:cNvSpPr>
          <p:nvPr>
            <p:ph type="body" idx="1"/>
          </p:nvPr>
        </p:nvSpPr>
        <p:spPr/>
        <p:txBody>
          <a:bodyPr>
            <a:normAutofit/>
          </a:bodyPr>
          <a:lstStyle/>
          <a:p>
            <a:r>
              <a:rPr lang="es-ES" sz="3200" dirty="0" smtClean="0"/>
              <a:t>Descripción de la alianza estratégica.</a:t>
            </a:r>
            <a:endParaRPr lang="es-ES" sz="3200" dirty="0"/>
          </a:p>
        </p:txBody>
      </p:sp>
    </p:spTree>
    <p:extLst>
      <p:ext uri="{BB962C8B-B14F-4D97-AF65-F5344CB8AC3E}">
        <p14:creationId xmlns:p14="http://schemas.microsoft.com/office/powerpoint/2010/main" xmlns="" val="376236658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501117" y="1769396"/>
            <a:ext cx="5714089" cy="3516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279758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570384"/>
          </a:xfrm>
        </p:spPr>
        <p:txBody>
          <a:bodyPr/>
          <a:lstStyle/>
          <a:p>
            <a:r>
              <a:rPr lang="es-ES" dirty="0" smtClean="0"/>
              <a:t>Alianzas Estratégicas: </a:t>
            </a:r>
            <a:r>
              <a:rPr lang="es-ES" dirty="0" smtClean="0">
                <a:solidFill>
                  <a:schemeClr val="accent6">
                    <a:lumMod val="75000"/>
                  </a:schemeClr>
                </a:solidFill>
              </a:rPr>
              <a:t>Soluciones vs Producto</a:t>
            </a:r>
            <a:endParaRPr lang="es-ES" dirty="0">
              <a:solidFill>
                <a:schemeClr val="accent6">
                  <a:lumMod val="75000"/>
                </a:schemeClr>
              </a:solidFill>
            </a:endParaRPr>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373688" y="1556792"/>
            <a:ext cx="3409944" cy="2098427"/>
          </a:xfrm>
          <a:effectLst>
            <a:reflection blurRad="6350" stA="52000" endA="300" endPos="35000" dir="5400000" sy="-100000" algn="bl" rotWithShape="0"/>
          </a:effectLst>
        </p:spPr>
      </p:pic>
      <p:sp>
        <p:nvSpPr>
          <p:cNvPr id="4" name="3 Marcador de contenido"/>
          <p:cNvSpPr>
            <a:spLocks noGrp="1"/>
          </p:cNvSpPr>
          <p:nvPr>
            <p:ph sz="half" idx="2"/>
          </p:nvPr>
        </p:nvSpPr>
        <p:spPr>
          <a:xfrm>
            <a:off x="467544" y="4149080"/>
            <a:ext cx="8219256" cy="2144218"/>
          </a:xfrm>
        </p:spPr>
        <p:txBody>
          <a:bodyPr>
            <a:normAutofit/>
          </a:bodyPr>
          <a:lstStyle/>
          <a:p>
            <a:pPr marL="0" indent="0">
              <a:buNone/>
            </a:pPr>
            <a:r>
              <a:rPr lang="es-ES" sz="1800" dirty="0" smtClean="0">
                <a:solidFill>
                  <a:schemeClr val="accent1">
                    <a:lumMod val="75000"/>
                  </a:schemeClr>
                </a:solidFill>
              </a:rPr>
              <a:t>Iniciativa</a:t>
            </a:r>
            <a:r>
              <a:rPr lang="es-ES" sz="1800" dirty="0" smtClean="0"/>
              <a:t> GC17 es una propuesta de profesionales en todos los ámbitos de la empresa orientada a ofrecer soporte completo a nuestros clientes que contarán desde el momento inicial con un grupo de personas altamente especializadas y con experiencia en la resolución de problemas concretos.</a:t>
            </a:r>
          </a:p>
          <a:p>
            <a:pPr marL="0" indent="0">
              <a:buNone/>
            </a:pPr>
            <a:r>
              <a:rPr lang="es-ES" sz="1800" dirty="0" smtClean="0"/>
              <a:t>Todo el personal con el que cuenta </a:t>
            </a:r>
            <a:r>
              <a:rPr lang="es-ES" sz="1800" dirty="0">
                <a:solidFill>
                  <a:schemeClr val="accent1">
                    <a:lumMod val="75000"/>
                  </a:schemeClr>
                </a:solidFill>
              </a:rPr>
              <a:t>Iniciativa</a:t>
            </a:r>
            <a:r>
              <a:rPr lang="es-ES" sz="1800" dirty="0"/>
              <a:t> GC17 </a:t>
            </a:r>
            <a:r>
              <a:rPr lang="es-ES" sz="1800" dirty="0" smtClean="0"/>
              <a:t>ha tenido experiencia previa en entidades privadas de su segmento profesional,  procurando de esta manera soluciones adaptadas y orientadas a la plena operatividad de nuestros clientes.</a:t>
            </a:r>
            <a:endParaRPr lang="es-ES" sz="1800" dirty="0"/>
          </a:p>
        </p:txBody>
      </p:sp>
      <p:sp>
        <p:nvSpPr>
          <p:cNvPr id="8" name="7 CuadroTexto"/>
          <p:cNvSpPr txBox="1"/>
          <p:nvPr/>
        </p:nvSpPr>
        <p:spPr>
          <a:xfrm>
            <a:off x="467544" y="1628800"/>
            <a:ext cx="4680520" cy="2585323"/>
          </a:xfrm>
          <a:prstGeom prst="rect">
            <a:avLst/>
          </a:prstGeom>
          <a:noFill/>
        </p:spPr>
        <p:txBody>
          <a:bodyPr wrap="square" rtlCol="0">
            <a:spAutoFit/>
          </a:bodyPr>
          <a:lstStyle/>
          <a:p>
            <a:pPr algn="just"/>
            <a:r>
              <a:rPr lang="es-ES" dirty="0" smtClean="0"/>
              <a:t>La complejidad creciente de los procesos empresariales exige de los consultores soluciones completas, que abarquen todos los ámbitos de la empresa y tenga en cuenta las interrelaciones que entre estos existen.</a:t>
            </a:r>
          </a:p>
          <a:p>
            <a:pPr algn="just"/>
            <a:r>
              <a:rPr lang="es-ES" dirty="0" smtClean="0"/>
              <a:t>Atrás ha quedado la venta de productos estandarizados, nuestros clientes quieren personalización y adaptación total  a sus estructuras. </a:t>
            </a:r>
            <a:endParaRPr lang="es-ES" dirty="0"/>
          </a:p>
        </p:txBody>
      </p:sp>
    </p:spTree>
    <p:extLst>
      <p:ext uri="{BB962C8B-B14F-4D97-AF65-F5344CB8AC3E}">
        <p14:creationId xmlns:p14="http://schemas.microsoft.com/office/powerpoint/2010/main" xmlns="" val="174676614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570384"/>
          </a:xfrm>
        </p:spPr>
        <p:txBody>
          <a:bodyPr/>
          <a:lstStyle/>
          <a:p>
            <a:r>
              <a:rPr lang="es-ES" dirty="0"/>
              <a:t>Alianzas Estratégicas: </a:t>
            </a:r>
            <a:r>
              <a:rPr lang="es-ES" dirty="0" smtClean="0">
                <a:solidFill>
                  <a:schemeClr val="accent6">
                    <a:lumMod val="75000"/>
                  </a:schemeClr>
                </a:solidFill>
              </a:rPr>
              <a:t>Áreas de Trabajo</a:t>
            </a:r>
            <a:endParaRPr lang="es-ES" dirty="0">
              <a:solidFill>
                <a:schemeClr val="accent6">
                  <a:lumMod val="75000"/>
                </a:schemeClr>
              </a:solidFill>
            </a:endParaRPr>
          </a:p>
        </p:txBody>
      </p:sp>
      <p:sp>
        <p:nvSpPr>
          <p:cNvPr id="3" name="2 Marcador de contenido"/>
          <p:cNvSpPr>
            <a:spLocks noGrp="1"/>
          </p:cNvSpPr>
          <p:nvPr>
            <p:ph sz="half" idx="1"/>
          </p:nvPr>
        </p:nvSpPr>
        <p:spPr>
          <a:xfrm>
            <a:off x="457200" y="1628800"/>
            <a:ext cx="4038600" cy="4664498"/>
          </a:xfrm>
        </p:spPr>
        <p:txBody>
          <a:bodyPr>
            <a:noAutofit/>
          </a:bodyPr>
          <a:lstStyle/>
          <a:p>
            <a:pPr marL="0" indent="0" algn="just">
              <a:buNone/>
            </a:pPr>
            <a:r>
              <a:rPr lang="es-ES" sz="2100" dirty="0" smtClean="0"/>
              <a:t>Intervenimos en todas las áreas de la empresa o en aquellas que el cliente solicite.</a:t>
            </a:r>
          </a:p>
          <a:p>
            <a:pPr marL="0" indent="0" algn="just">
              <a:buNone/>
            </a:pPr>
            <a:r>
              <a:rPr lang="es-ES" sz="2100" dirty="0" smtClean="0"/>
              <a:t>La metodología de enfoque sistémico  de los proyectos provoca que las soluciones presentadas integren de manera completa las herramientas utilizadas para cada una de las áreas. Este enfoque provoca el </a:t>
            </a:r>
            <a:r>
              <a:rPr lang="es-ES" sz="2100" b="1" dirty="0" smtClean="0"/>
              <a:t>efecto multiplicador </a:t>
            </a:r>
            <a:r>
              <a:rPr lang="es-ES" sz="2100" dirty="0" smtClean="0"/>
              <a:t>en los resultados de los proyectos, </a:t>
            </a:r>
            <a:r>
              <a:rPr lang="es-ES" sz="2100" b="1" dirty="0" smtClean="0"/>
              <a:t>optimizando de esta manera el ROI </a:t>
            </a:r>
            <a:r>
              <a:rPr lang="es-ES" sz="2100" dirty="0" smtClean="0"/>
              <a:t>de las inversiones realizadas por el cliente. </a:t>
            </a:r>
            <a:endParaRPr lang="es-ES" sz="2100" dirty="0"/>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xmlns="" val="677779501"/>
              </p:ext>
            </p:extLst>
          </p:nvPr>
        </p:nvGraphicFramePr>
        <p:xfrm>
          <a:off x="4648200" y="1628775"/>
          <a:ext cx="4388296"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5 Elipse"/>
          <p:cNvSpPr/>
          <p:nvPr/>
        </p:nvSpPr>
        <p:spPr>
          <a:xfrm>
            <a:off x="5364088" y="3356992"/>
            <a:ext cx="1501939" cy="15121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DIRECCION</a:t>
            </a:r>
            <a:endParaRPr lang="es-ES" dirty="0"/>
          </a:p>
        </p:txBody>
      </p:sp>
    </p:spTree>
    <p:extLst>
      <p:ext uri="{BB962C8B-B14F-4D97-AF65-F5344CB8AC3E}">
        <p14:creationId xmlns:p14="http://schemas.microsoft.com/office/powerpoint/2010/main" xmlns="" val="69402319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Alianzas Estratégicas: </a:t>
            </a:r>
            <a:r>
              <a:rPr lang="es-ES" dirty="0" smtClean="0">
                <a:solidFill>
                  <a:schemeClr val="accent6">
                    <a:lumMod val="75000"/>
                  </a:schemeClr>
                </a:solidFill>
              </a:rPr>
              <a:t>Soluciones Globales con enfoque local</a:t>
            </a:r>
            <a:endParaRPr lang="es-ES" dirty="0">
              <a:solidFill>
                <a:schemeClr val="accent6">
                  <a:lumMod val="75000"/>
                </a:schemeClr>
              </a:solidFill>
            </a:endParaRP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67544" y="1988840"/>
            <a:ext cx="3197299" cy="2520280"/>
          </a:xfrm>
          <a:prstGeom prst="roundRect">
            <a:avLst>
              <a:gd name="adj" fmla="val 8594"/>
            </a:avLst>
          </a:prstGeom>
          <a:solidFill>
            <a:srgbClr val="FFFFFF">
              <a:shade val="85000"/>
            </a:srgbClr>
          </a:solidFill>
          <a:ln>
            <a:noFill/>
          </a:ln>
          <a:effectLst>
            <a:reflection blurRad="6350" stA="50000" endA="300" endPos="55500" dist="50800" dir="5400000" sy="-100000" algn="bl" rotWithShape="0"/>
          </a:effectLst>
        </p:spPr>
      </p:pic>
      <p:sp>
        <p:nvSpPr>
          <p:cNvPr id="4" name="3 Marcador de contenido"/>
          <p:cNvSpPr>
            <a:spLocks noGrp="1"/>
          </p:cNvSpPr>
          <p:nvPr>
            <p:ph sz="half" idx="2"/>
          </p:nvPr>
        </p:nvSpPr>
        <p:spPr>
          <a:xfrm>
            <a:off x="3779912" y="1828800"/>
            <a:ext cx="4906888" cy="4297363"/>
          </a:xfrm>
        </p:spPr>
        <p:txBody>
          <a:bodyPr>
            <a:normAutofit fontScale="92500" lnSpcReduction="10000"/>
          </a:bodyPr>
          <a:lstStyle/>
          <a:p>
            <a:pPr marL="0" indent="0" algn="just">
              <a:buNone/>
            </a:pPr>
            <a:r>
              <a:rPr lang="es-ES" dirty="0" smtClean="0"/>
              <a:t>La alianza está </a:t>
            </a:r>
            <a:r>
              <a:rPr lang="es-ES" b="1" dirty="0" smtClean="0"/>
              <a:t>especializada en clientes Pymes ( Pequeñas y Medianas Empresas)</a:t>
            </a:r>
            <a:r>
              <a:rPr lang="es-ES" dirty="0" smtClean="0"/>
              <a:t> que necesitan globalizar sus servicios y/o productos, o mejorar la competitividad de la compañía pero intentando mantener la fidelidad a su idiosincrasia y el enfoque empresarial que les ha llevado a prosperar. </a:t>
            </a:r>
          </a:p>
          <a:p>
            <a:pPr marL="0" indent="0" algn="just">
              <a:buNone/>
            </a:pPr>
            <a:r>
              <a:rPr lang="es-ES" b="1" dirty="0" smtClean="0"/>
              <a:t>Mantener la identidad de nuestros clientes es el primer reto </a:t>
            </a:r>
            <a:r>
              <a:rPr lang="es-ES" dirty="0" smtClean="0"/>
              <a:t>que nos planteamos cuando acometemos un proyecto.</a:t>
            </a:r>
          </a:p>
          <a:p>
            <a:pPr marL="0" indent="0">
              <a:buNone/>
            </a:pPr>
            <a:endParaRPr lang="es-ES" dirty="0"/>
          </a:p>
        </p:txBody>
      </p:sp>
    </p:spTree>
    <p:extLst>
      <p:ext uri="{BB962C8B-B14F-4D97-AF65-F5344CB8AC3E}">
        <p14:creationId xmlns:p14="http://schemas.microsoft.com/office/powerpoint/2010/main" xmlns="" val="357871805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1">
                    <a:lumMod val="75000"/>
                  </a:schemeClr>
                </a:solidFill>
                <a:latin typeface="Garamond" pitchFamily="18" charset="0"/>
              </a:rPr>
              <a:t>INICIATIVA</a:t>
            </a:r>
            <a:r>
              <a:rPr lang="es-ES" dirty="0" smtClean="0"/>
              <a:t>GC17</a:t>
            </a:r>
            <a:endParaRPr lang="es-ES" dirty="0"/>
          </a:p>
        </p:txBody>
      </p:sp>
      <p:sp>
        <p:nvSpPr>
          <p:cNvPr id="3" name="2 Marcador de texto"/>
          <p:cNvSpPr>
            <a:spLocks noGrp="1"/>
          </p:cNvSpPr>
          <p:nvPr>
            <p:ph type="body" idx="1"/>
          </p:nvPr>
        </p:nvSpPr>
        <p:spPr/>
        <p:txBody>
          <a:bodyPr>
            <a:normAutofit/>
          </a:bodyPr>
          <a:lstStyle/>
          <a:p>
            <a:r>
              <a:rPr lang="es-ES" sz="3200" dirty="0" smtClean="0"/>
              <a:t>Servicios propuestos</a:t>
            </a:r>
            <a:endParaRPr lang="es-ES" sz="3200" dirty="0"/>
          </a:p>
        </p:txBody>
      </p:sp>
    </p:spTree>
    <p:extLst>
      <p:ext uri="{BB962C8B-B14F-4D97-AF65-F5344CB8AC3E}">
        <p14:creationId xmlns:p14="http://schemas.microsoft.com/office/powerpoint/2010/main" xmlns="" val="374837006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smtClean="0"/>
              <a:t>Servicios Propuestos: Definición</a:t>
            </a:r>
            <a:endParaRPr lang="es-ES" dirty="0"/>
          </a:p>
        </p:txBody>
      </p:sp>
      <p:graphicFrame>
        <p:nvGraphicFramePr>
          <p:cNvPr id="3" name="3 Marcador de contenido"/>
          <p:cNvGraphicFramePr>
            <a:graphicFrameLocks/>
          </p:cNvGraphicFramePr>
          <p:nvPr>
            <p:extLst>
              <p:ext uri="{D42A27DB-BD31-4B8C-83A1-F6EECF244321}">
                <p14:modId xmlns:p14="http://schemas.microsoft.com/office/powerpoint/2010/main" xmlns="" val="3559400832"/>
              </p:ext>
            </p:extLst>
          </p:nvPr>
        </p:nvGraphicFramePr>
        <p:xfrm>
          <a:off x="35496" y="1484784"/>
          <a:ext cx="375476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contenido"/>
          <p:cNvSpPr txBox="1">
            <a:spLocks/>
          </p:cNvSpPr>
          <p:nvPr/>
        </p:nvSpPr>
        <p:spPr>
          <a:xfrm>
            <a:off x="3851920" y="1700808"/>
            <a:ext cx="4906888" cy="475252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Font typeface="Arial" pitchFamily="34" charset="0"/>
              <a:buNone/>
            </a:pPr>
            <a:r>
              <a:rPr lang="es-ES" dirty="0" smtClean="0"/>
              <a:t>Los servicios propuestos están diseñados atendiendo a las </a:t>
            </a:r>
            <a:r>
              <a:rPr lang="es-ES" b="1" dirty="0" smtClean="0"/>
              <a:t>necesidades de las personas </a:t>
            </a:r>
            <a:r>
              <a:rPr lang="es-ES" dirty="0" smtClean="0"/>
              <a:t>(centrados) procurando así que los usuarios se encuentren cómodos con los cambios propuestos.</a:t>
            </a:r>
          </a:p>
          <a:p>
            <a:pPr marL="0" indent="0" algn="just">
              <a:buFont typeface="Arial" pitchFamily="34" charset="0"/>
              <a:buNone/>
            </a:pPr>
            <a:r>
              <a:rPr lang="es-ES" dirty="0" smtClean="0"/>
              <a:t>Asimismo entendemos el servicio como el resultado de la</a:t>
            </a:r>
            <a:r>
              <a:rPr lang="es-ES" b="1" dirty="0" smtClean="0"/>
              <a:t> reciprocidad entre los usuarios,</a:t>
            </a:r>
            <a:r>
              <a:rPr lang="es-ES" dirty="0" smtClean="0"/>
              <a:t> facilitando que estén </a:t>
            </a:r>
            <a:r>
              <a:rPr lang="es-ES" b="1" dirty="0" smtClean="0"/>
              <a:t>interconectados compartiendo información</a:t>
            </a:r>
            <a:r>
              <a:rPr lang="es-ES" dirty="0" smtClean="0"/>
              <a:t>.</a:t>
            </a:r>
          </a:p>
          <a:p>
            <a:pPr marL="0" indent="0" algn="just">
              <a:buFont typeface="Arial" pitchFamily="34" charset="0"/>
              <a:buNone/>
            </a:pPr>
            <a:r>
              <a:rPr lang="es-ES" dirty="0" smtClean="0"/>
              <a:t>Además son </a:t>
            </a:r>
            <a:r>
              <a:rPr lang="es-ES" b="1" dirty="0" smtClean="0"/>
              <a:t>servicios escalables</a:t>
            </a:r>
            <a:r>
              <a:rPr lang="es-ES" dirty="0" smtClean="0"/>
              <a:t>, que permiten el crecimiento de los servicios al tiempo que crece la organización y adaptando los mismos al ritmo empresarial.</a:t>
            </a:r>
            <a:endParaRPr lang="es-ES" dirty="0"/>
          </a:p>
        </p:txBody>
      </p:sp>
    </p:spTree>
    <p:extLst>
      <p:ext uri="{BB962C8B-B14F-4D97-AF65-F5344CB8AC3E}">
        <p14:creationId xmlns:p14="http://schemas.microsoft.com/office/powerpoint/2010/main" xmlns="" val="23524664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498376"/>
          </a:xfrm>
        </p:spPr>
        <p:txBody>
          <a:bodyPr>
            <a:normAutofit fontScale="90000"/>
          </a:bodyPr>
          <a:lstStyle/>
          <a:p>
            <a:r>
              <a:rPr lang="es-ES" dirty="0"/>
              <a:t>Servicios Propuestos: </a:t>
            </a:r>
            <a:r>
              <a:rPr lang="es-ES" dirty="0" smtClean="0"/>
              <a:t>Proyecto</a:t>
            </a:r>
            <a:endParaRPr lang="es-ES" dirty="0"/>
          </a:p>
        </p:txBody>
      </p:sp>
      <p:sp>
        <p:nvSpPr>
          <p:cNvPr id="4" name="2 Marcador de contenido"/>
          <p:cNvSpPr txBox="1">
            <a:spLocks/>
          </p:cNvSpPr>
          <p:nvPr/>
        </p:nvSpPr>
        <p:spPr>
          <a:xfrm>
            <a:off x="457200" y="1920085"/>
            <a:ext cx="5686436" cy="4434840"/>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sz="2400" dirty="0" smtClean="0"/>
              <a:t>Nuestra solución se basa en proyecto, no en implantación de herramientas</a:t>
            </a:r>
          </a:p>
          <a:p>
            <a:r>
              <a:rPr lang="es-ES" sz="2400" dirty="0" smtClean="0"/>
              <a:t>La metodología utilizada ( PMBOK©) garantiza la precisión en la propuesta.</a:t>
            </a:r>
          </a:p>
          <a:p>
            <a:r>
              <a:rPr lang="es-ES" sz="2400" dirty="0" smtClean="0"/>
              <a:t>El cliente valida cada una de las fases de proyecto garantizando así el resultado del mismo.</a:t>
            </a:r>
            <a:endParaRPr lang="es-ES" sz="2400" dirty="0"/>
          </a:p>
        </p:txBody>
      </p:sp>
      <p:pic>
        <p:nvPicPr>
          <p:cNvPr id="5" name="Picture 2" descr="C:\Users\usuario\AppData\Local\Microsoft\Windows\Temporary Internet Files\Content.IE5\TSWGN600\MPj03096380000[1].jpg"/>
          <p:cNvPicPr>
            <a:picLocks noChangeAspect="1" noChangeArrowheads="1"/>
          </p:cNvPicPr>
          <p:nvPr/>
        </p:nvPicPr>
        <p:blipFill>
          <a:blip r:embed="rId2" cstate="print"/>
          <a:srcRect/>
          <a:stretch>
            <a:fillRect/>
          </a:stretch>
        </p:blipFill>
        <p:spPr bwMode="auto">
          <a:xfrm>
            <a:off x="6088020" y="1700809"/>
            <a:ext cx="2884544" cy="2276918"/>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p:spPr>
      </p:pic>
    </p:spTree>
    <p:extLst>
      <p:ext uri="{BB962C8B-B14F-4D97-AF65-F5344CB8AC3E}">
        <p14:creationId xmlns:p14="http://schemas.microsoft.com/office/powerpoint/2010/main" xmlns="" val="308162382"/>
      </p:ext>
    </p:extLst>
  </p:cSld>
  <p:clrMapOvr>
    <a:masterClrMapping/>
  </p:clrMapOvr>
  <p:transition spd="slow">
    <p:fade/>
  </p:transition>
</p:sld>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F5C20E-6C32-490B-8255-50925A758F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Template>
  <TotalTime>0</TotalTime>
  <Words>1690</Words>
  <Application>Microsoft Office PowerPoint</Application>
  <PresentationFormat>Presentación en pantalla (4:3)</PresentationFormat>
  <Paragraphs>228</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Project Status Report</vt:lpstr>
      <vt:lpstr>Diapositiva 1</vt:lpstr>
      <vt:lpstr>Diapositiva 2</vt:lpstr>
      <vt:lpstr>INICIATIVAGC17</vt:lpstr>
      <vt:lpstr>Alianzas Estratégicas: Soluciones vs Producto</vt:lpstr>
      <vt:lpstr>Alianzas Estratégicas: Áreas de Trabajo</vt:lpstr>
      <vt:lpstr>Alianzas Estratégicas: Soluciones Globales con enfoque local</vt:lpstr>
      <vt:lpstr>INICIATIVAGC17</vt:lpstr>
      <vt:lpstr>Servicios Propuestos: Definición</vt:lpstr>
      <vt:lpstr>Servicios Propuestos: Proyecto</vt:lpstr>
      <vt:lpstr>INICIATIVAGC17</vt:lpstr>
      <vt:lpstr>IMPLANTACIÓN SISTEMAS DE GESTIÓN</vt:lpstr>
      <vt:lpstr>IMPLANTACIÓN SISTEMAS DE GESTIÓN</vt:lpstr>
      <vt:lpstr>CERTIFICACIÓN EN ESTÁNDARES AGROALIMENTARIOS</vt:lpstr>
      <vt:lpstr>CONSULTORÍA EN HIGIENE Y SEGURIDAD AGROALIMENTARIA</vt:lpstr>
      <vt:lpstr>GESTIÓN POR PROCESOS</vt:lpstr>
      <vt:lpstr>INICIATIVAGC17</vt:lpstr>
      <vt:lpstr>Consultoría Agronómica</vt:lpstr>
      <vt:lpstr>Consultoría Agronómica</vt:lpstr>
      <vt:lpstr>Consultoría Agronómica</vt:lpstr>
      <vt:lpstr>INICIATIVAGC17</vt:lpstr>
      <vt:lpstr>Soluciones de base tecnológica propuestas: </vt:lpstr>
      <vt:lpstr>Soluciones de base tecnológica propuestas: ERP</vt:lpstr>
      <vt:lpstr>Soluciones de base tecnológica propuestas: CRM </vt:lpstr>
      <vt:lpstr>Soluciones de base tecnológica propuestas: PLATAFORMA COLABORATIVAS </vt:lpstr>
      <vt:lpstr>Soluciones de base tecnológica propuestas: SOLUCIONES WEB</vt:lpstr>
      <vt:lpstr>Soluciones de base tecnológica propuestas: DESARROLLO A MEDIDA</vt:lpstr>
      <vt:lpstr>Diapositiva 27</vt:lpstr>
      <vt:lpstr>¿ Como vamos a trabajar?</vt:lpstr>
      <vt:lpstr>"GRACIAS POR SU ATENCIÓN"</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2011-06-09T07:36:02Z</dcterms:created>
  <dcterms:modified xsi:type="dcterms:W3CDTF">2011-09-20T10:56:31Z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