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72" r:id="rId3"/>
    <p:sldId id="274" r:id="rId4"/>
    <p:sldId id="275" r:id="rId5"/>
    <p:sldId id="276" r:id="rId6"/>
    <p:sldId id="277" r:id="rId7"/>
    <p:sldId id="279" r:id="rId8"/>
    <p:sldId id="280" r:id="rId9"/>
    <p:sldId id="278" r:id="rId10"/>
    <p:sldId id="281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73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éndice" id="{E35CCD6A-2288-476E-BC93-C75323AE1F32}">
          <p14:sldIdLst>
            <p14:sldId id="272"/>
            <p14:sldId id="274"/>
            <p14:sldId id="275"/>
            <p14:sldId id="276"/>
            <p14:sldId id="277"/>
            <p14:sldId id="279"/>
            <p14:sldId id="280"/>
            <p14:sldId id="278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61" d="100"/>
          <a:sy n="61" d="100"/>
        </p:scale>
        <p:origin x="-1050" y="-7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noProof="0" dirty="0" smtClean="0"/>
              <a:t>Áreas</a:t>
            </a:r>
            <a:r>
              <a:rPr lang="en-US" dirty="0" smtClean="0"/>
              <a:t> de </a:t>
            </a:r>
            <a:r>
              <a:rPr lang="es-ES" noProof="0" dirty="0" smtClean="0"/>
              <a:t>Trabajo</a:t>
            </a:r>
            <a:endParaRPr lang="es-ES" noProof="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Áreas</c:v>
                </c:pt>
              </c:strCache>
            </c:strRef>
          </c:tx>
          <c:cat>
            <c:strRef>
              <c:f>Hoja1!$A$2:$A$8</c:f>
              <c:strCache>
                <c:ptCount val="7"/>
                <c:pt idx="0">
                  <c:v>MARKETING</c:v>
                </c:pt>
                <c:pt idx="1">
                  <c:v>COMERCIAL</c:v>
                </c:pt>
                <c:pt idx="2">
                  <c:v>PRODUCCION</c:v>
                </c:pt>
                <c:pt idx="3">
                  <c:v>RRHH</c:v>
                </c:pt>
                <c:pt idx="4">
                  <c:v>COMPRAS</c:v>
                </c:pt>
                <c:pt idx="5">
                  <c:v>POSTVENTA</c:v>
                </c:pt>
                <c:pt idx="6">
                  <c:v>ADMINISTRA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F0A29-1A64-4732-A690-2443FB2DC456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EEF0003A-1469-4497-916C-C6AA9698DAA2}">
      <dgm:prSet phldrT="[Texto]" custT="1"/>
      <dgm:spPr/>
      <dgm:t>
        <a:bodyPr/>
        <a:lstStyle/>
        <a:p>
          <a:pPr algn="ctr"/>
          <a:r>
            <a:rPr lang="es-ES" sz="1400" b="1" dirty="0" smtClean="0"/>
            <a:t>SOLUCIONES CENTRADAS</a:t>
          </a:r>
          <a:endParaRPr lang="es-ES" sz="1400" b="1" dirty="0"/>
        </a:p>
      </dgm:t>
    </dgm:pt>
    <dgm:pt modelId="{CC51D029-5F6E-4B63-8153-AD1ECF814738}" type="parTrans" cxnId="{6308F706-4D45-47FF-8CAB-95B68B77B8A7}">
      <dgm:prSet/>
      <dgm:spPr/>
      <dgm:t>
        <a:bodyPr/>
        <a:lstStyle/>
        <a:p>
          <a:endParaRPr lang="es-ES"/>
        </a:p>
      </dgm:t>
    </dgm:pt>
    <dgm:pt modelId="{188F5E4C-AEC9-48DB-9851-1851DF123492}" type="sibTrans" cxnId="{6308F706-4D45-47FF-8CAB-95B68B77B8A7}">
      <dgm:prSet/>
      <dgm:spPr/>
      <dgm:t>
        <a:bodyPr/>
        <a:lstStyle/>
        <a:p>
          <a:endParaRPr lang="es-ES"/>
        </a:p>
      </dgm:t>
    </dgm:pt>
    <dgm:pt modelId="{B9D26313-1A06-490C-90EB-6AF48DDB4030}">
      <dgm:prSet phldrT="[Texto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pPr algn="ctr"/>
          <a:r>
            <a:rPr lang="es-ES" sz="1400" b="1" dirty="0" smtClean="0"/>
            <a:t>SOLUCIONES CONSTANTES</a:t>
          </a:r>
          <a:endParaRPr lang="es-ES" sz="1400" b="1" dirty="0"/>
        </a:p>
      </dgm:t>
    </dgm:pt>
    <dgm:pt modelId="{FB13777C-634E-410F-9B2D-5CB5C516AFA7}" type="parTrans" cxnId="{FEF7ED61-6427-47B6-94F7-079DB7678005}">
      <dgm:prSet/>
      <dgm:spPr/>
      <dgm:t>
        <a:bodyPr/>
        <a:lstStyle/>
        <a:p>
          <a:endParaRPr lang="es-ES"/>
        </a:p>
      </dgm:t>
    </dgm:pt>
    <dgm:pt modelId="{72DE0869-B6D7-472A-8A7A-5EEAD9510795}" type="sibTrans" cxnId="{FEF7ED61-6427-47B6-94F7-079DB7678005}">
      <dgm:prSet/>
      <dgm:spPr/>
      <dgm:t>
        <a:bodyPr/>
        <a:lstStyle/>
        <a:p>
          <a:endParaRPr lang="es-ES"/>
        </a:p>
      </dgm:t>
    </dgm:pt>
    <dgm:pt modelId="{D9B60CD7-2C01-49FB-81E9-BBC619AAD016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ctr"/>
          <a:r>
            <a:rPr lang="es-ES" sz="1400" b="1" dirty="0" smtClean="0"/>
            <a:t>SOLUCIONES RECIPROCAS</a:t>
          </a:r>
          <a:endParaRPr lang="es-ES" sz="1400" b="1" dirty="0"/>
        </a:p>
      </dgm:t>
    </dgm:pt>
    <dgm:pt modelId="{6F9FAB33-52DD-4990-BB26-8E7329636D3B}" type="parTrans" cxnId="{BBDECB2E-ABC2-4DF7-B04C-C800359599CF}">
      <dgm:prSet/>
      <dgm:spPr/>
      <dgm:t>
        <a:bodyPr/>
        <a:lstStyle/>
        <a:p>
          <a:endParaRPr lang="es-ES"/>
        </a:p>
      </dgm:t>
    </dgm:pt>
    <dgm:pt modelId="{9F2F1660-4077-45B0-AEF7-9A3A9B8000A5}" type="sibTrans" cxnId="{BBDECB2E-ABC2-4DF7-B04C-C800359599CF}">
      <dgm:prSet/>
      <dgm:spPr/>
      <dgm:t>
        <a:bodyPr/>
        <a:lstStyle/>
        <a:p>
          <a:endParaRPr lang="es-ES"/>
        </a:p>
      </dgm:t>
    </dgm:pt>
    <dgm:pt modelId="{33DF1C44-D596-47E5-A727-66BD70348B69}" type="pres">
      <dgm:prSet presAssocID="{76EF0A29-1A64-4732-A690-2443FB2DC4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49BD36-DF76-4572-ABEB-49BF7D310E57}" type="pres">
      <dgm:prSet presAssocID="{EEF0003A-1469-4497-916C-C6AA9698DAA2}" presName="circ1" presStyleLbl="vennNode1" presStyleIdx="0" presStyleCnt="3"/>
      <dgm:spPr/>
      <dgm:t>
        <a:bodyPr/>
        <a:lstStyle/>
        <a:p>
          <a:endParaRPr lang="es-ES"/>
        </a:p>
      </dgm:t>
    </dgm:pt>
    <dgm:pt modelId="{4BF4CDA1-0645-43D4-AC5A-976113E13C85}" type="pres">
      <dgm:prSet presAssocID="{EEF0003A-1469-4497-916C-C6AA9698DA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0F57F-54FC-4254-8936-666CF76A5721}" type="pres">
      <dgm:prSet presAssocID="{B9D26313-1A06-490C-90EB-6AF48DDB4030}" presName="circ2" presStyleLbl="vennNode1" presStyleIdx="1" presStyleCnt="3" custLinFactNeighborX="354" custLinFactNeighborY="275"/>
      <dgm:spPr/>
      <dgm:t>
        <a:bodyPr/>
        <a:lstStyle/>
        <a:p>
          <a:endParaRPr lang="es-ES"/>
        </a:p>
      </dgm:t>
    </dgm:pt>
    <dgm:pt modelId="{A314ED9A-5BA4-4EC8-9BA4-16380BA6E9DF}" type="pres">
      <dgm:prSet presAssocID="{B9D26313-1A06-490C-90EB-6AF48DDB40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7E753-7CF1-409C-95DF-DCC770C32EB2}" type="pres">
      <dgm:prSet presAssocID="{D9B60CD7-2C01-49FB-81E9-BBC619AAD016}" presName="circ3" presStyleLbl="vennNode1" presStyleIdx="2" presStyleCnt="3"/>
      <dgm:spPr/>
      <dgm:t>
        <a:bodyPr/>
        <a:lstStyle/>
        <a:p>
          <a:endParaRPr lang="es-ES"/>
        </a:p>
      </dgm:t>
    </dgm:pt>
    <dgm:pt modelId="{CF8B723F-830D-444B-9877-E7B298CC0587}" type="pres">
      <dgm:prSet presAssocID="{D9B60CD7-2C01-49FB-81E9-BBC619AAD0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22A561-B99C-4BFF-91BC-47272F9136B1}" type="presOf" srcId="{EEF0003A-1469-4497-916C-C6AA9698DAA2}" destId="{4BF4CDA1-0645-43D4-AC5A-976113E13C85}" srcOrd="1" destOrd="0" presId="urn:microsoft.com/office/officeart/2005/8/layout/venn1"/>
    <dgm:cxn modelId="{E625D6C5-8EDD-45E5-8C79-EA1F04F8CC41}" type="presOf" srcId="{D9B60CD7-2C01-49FB-81E9-BBC619AAD016}" destId="{02A7E753-7CF1-409C-95DF-DCC770C32EB2}" srcOrd="0" destOrd="0" presId="urn:microsoft.com/office/officeart/2005/8/layout/venn1"/>
    <dgm:cxn modelId="{6B2755A5-B890-4608-8054-1F0B2FEC5C1F}" type="presOf" srcId="{EEF0003A-1469-4497-916C-C6AA9698DAA2}" destId="{0949BD36-DF76-4572-ABEB-49BF7D310E57}" srcOrd="0" destOrd="0" presId="urn:microsoft.com/office/officeart/2005/8/layout/venn1"/>
    <dgm:cxn modelId="{FEF7ED61-6427-47B6-94F7-079DB7678005}" srcId="{76EF0A29-1A64-4732-A690-2443FB2DC456}" destId="{B9D26313-1A06-490C-90EB-6AF48DDB4030}" srcOrd="1" destOrd="0" parTransId="{FB13777C-634E-410F-9B2D-5CB5C516AFA7}" sibTransId="{72DE0869-B6D7-472A-8A7A-5EEAD9510795}"/>
    <dgm:cxn modelId="{9651CFEC-1DE6-4DDA-9070-BFB195F70F2C}" type="presOf" srcId="{76EF0A29-1A64-4732-A690-2443FB2DC456}" destId="{33DF1C44-D596-47E5-A727-66BD70348B69}" srcOrd="0" destOrd="0" presId="urn:microsoft.com/office/officeart/2005/8/layout/venn1"/>
    <dgm:cxn modelId="{6308F706-4D45-47FF-8CAB-95B68B77B8A7}" srcId="{76EF0A29-1A64-4732-A690-2443FB2DC456}" destId="{EEF0003A-1469-4497-916C-C6AA9698DAA2}" srcOrd="0" destOrd="0" parTransId="{CC51D029-5F6E-4B63-8153-AD1ECF814738}" sibTransId="{188F5E4C-AEC9-48DB-9851-1851DF123492}"/>
    <dgm:cxn modelId="{604A6E8B-2E50-4E12-8061-A1F7027B545E}" type="presOf" srcId="{B9D26313-1A06-490C-90EB-6AF48DDB4030}" destId="{A314ED9A-5BA4-4EC8-9BA4-16380BA6E9DF}" srcOrd="1" destOrd="0" presId="urn:microsoft.com/office/officeart/2005/8/layout/venn1"/>
    <dgm:cxn modelId="{CDB907D1-0A56-4D63-A1EC-B1C2B48C8D3F}" type="presOf" srcId="{B9D26313-1A06-490C-90EB-6AF48DDB4030}" destId="{9BC0F57F-54FC-4254-8936-666CF76A5721}" srcOrd="0" destOrd="0" presId="urn:microsoft.com/office/officeart/2005/8/layout/venn1"/>
    <dgm:cxn modelId="{BBDECB2E-ABC2-4DF7-B04C-C800359599CF}" srcId="{76EF0A29-1A64-4732-A690-2443FB2DC456}" destId="{D9B60CD7-2C01-49FB-81E9-BBC619AAD016}" srcOrd="2" destOrd="0" parTransId="{6F9FAB33-52DD-4990-BB26-8E7329636D3B}" sibTransId="{9F2F1660-4077-45B0-AEF7-9A3A9B8000A5}"/>
    <dgm:cxn modelId="{AE304F06-401A-4FD9-8FDD-B0DCB2BC01B5}" type="presOf" srcId="{D9B60CD7-2C01-49FB-81E9-BBC619AAD016}" destId="{CF8B723F-830D-444B-9877-E7B298CC0587}" srcOrd="1" destOrd="0" presId="urn:microsoft.com/office/officeart/2005/8/layout/venn1"/>
    <dgm:cxn modelId="{2722C69F-6A90-492A-9B50-18FBABFBEC11}" type="presParOf" srcId="{33DF1C44-D596-47E5-A727-66BD70348B69}" destId="{0949BD36-DF76-4572-ABEB-49BF7D310E57}" srcOrd="0" destOrd="0" presId="urn:microsoft.com/office/officeart/2005/8/layout/venn1"/>
    <dgm:cxn modelId="{91202C6D-020B-43E4-87CA-9BC3119AB94B}" type="presParOf" srcId="{33DF1C44-D596-47E5-A727-66BD70348B69}" destId="{4BF4CDA1-0645-43D4-AC5A-976113E13C85}" srcOrd="1" destOrd="0" presId="urn:microsoft.com/office/officeart/2005/8/layout/venn1"/>
    <dgm:cxn modelId="{50EECBDC-0F54-4ABE-B78A-7EBD8F07BDF3}" type="presParOf" srcId="{33DF1C44-D596-47E5-A727-66BD70348B69}" destId="{9BC0F57F-54FC-4254-8936-666CF76A5721}" srcOrd="2" destOrd="0" presId="urn:microsoft.com/office/officeart/2005/8/layout/venn1"/>
    <dgm:cxn modelId="{933B6A24-F89F-4CCE-BF37-EE8845624C56}" type="presParOf" srcId="{33DF1C44-D596-47E5-A727-66BD70348B69}" destId="{A314ED9A-5BA4-4EC8-9BA4-16380BA6E9DF}" srcOrd="3" destOrd="0" presId="urn:microsoft.com/office/officeart/2005/8/layout/venn1"/>
    <dgm:cxn modelId="{4093FB83-C397-483A-8A0E-94FD13EEF072}" type="presParOf" srcId="{33DF1C44-D596-47E5-A727-66BD70348B69}" destId="{02A7E753-7CF1-409C-95DF-DCC770C32EB2}" srcOrd="4" destOrd="0" presId="urn:microsoft.com/office/officeart/2005/8/layout/venn1"/>
    <dgm:cxn modelId="{1E1A7EC2-E1A5-43E1-BF15-1C74AB6450F8}" type="presParOf" srcId="{33DF1C44-D596-47E5-A727-66BD70348B69}" destId="{CF8B723F-830D-444B-9877-E7B298CC05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9BD36-DF76-4572-ABEB-49BF7D310E57}">
      <dsp:nvSpPr>
        <dsp:cNvPr id="0" name=""/>
        <dsp:cNvSpPr/>
      </dsp:nvSpPr>
      <dsp:spPr>
        <a:xfrm>
          <a:off x="786936" y="422748"/>
          <a:ext cx="2180886" cy="21808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SOLUCIONES CENTRADAS</a:t>
          </a:r>
          <a:endParaRPr lang="es-ES" sz="1400" b="1" kern="1200" dirty="0"/>
        </a:p>
      </dsp:txBody>
      <dsp:txXfrm>
        <a:off x="1077721" y="804403"/>
        <a:ext cx="1599316" cy="981399"/>
      </dsp:txXfrm>
    </dsp:sp>
    <dsp:sp modelId="{9BC0F57F-54FC-4254-8936-666CF76A5721}">
      <dsp:nvSpPr>
        <dsp:cNvPr id="0" name=""/>
        <dsp:cNvSpPr/>
      </dsp:nvSpPr>
      <dsp:spPr>
        <a:xfrm>
          <a:off x="1573873" y="1791799"/>
          <a:ext cx="2180886" cy="2180886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SOLUCIONES CONSTANTES</a:t>
          </a:r>
          <a:endParaRPr lang="es-ES" sz="1400" b="1" kern="1200" dirty="0"/>
        </a:p>
      </dsp:txBody>
      <dsp:txXfrm>
        <a:off x="2240861" y="2355195"/>
        <a:ext cx="1308532" cy="1199487"/>
      </dsp:txXfrm>
    </dsp:sp>
    <dsp:sp modelId="{02A7E753-7CF1-409C-95DF-DCC770C32EB2}">
      <dsp:nvSpPr>
        <dsp:cNvPr id="0" name=""/>
        <dsp:cNvSpPr/>
      </dsp:nvSpPr>
      <dsp:spPr>
        <a:xfrm>
          <a:off x="0" y="1785802"/>
          <a:ext cx="2180886" cy="2180886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SOLUCIONES RECIPROCAS</a:t>
          </a:r>
          <a:endParaRPr lang="es-ES" sz="1400" b="1" kern="1200" dirty="0"/>
        </a:p>
      </dsp:txBody>
      <dsp:txXfrm>
        <a:off x="205366" y="2349197"/>
        <a:ext cx="1308532" cy="1199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DBDC-4A31-42BC-81D0-151E1F66C140}" type="datetimeFigureOut">
              <a:rPr lang="es-ES" smtClean="0"/>
              <a:t>13/06/2011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EE26-AB49-4F05-9418-DBC135D7266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65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724506C0-3FFE-45A5-803D-9F4FC5464A70}" type="datetimeFigureOut">
              <a:t>12/17/2009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F8646707-6BBD-41A9-B4DF-0C76A73A2D2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4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10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33203"/>
            <a:ext cx="9144000" cy="612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ln>
            <a:noFill/>
          </a:ln>
          <a:effectLst>
            <a:outerShdw blurRad="292100" dist="76200" dir="2700000" algn="tl" rotWithShape="0">
              <a:srgbClr val="333333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 eaLnBrk="1" latinLnBrk="0" hangingPunct="1">
              <a:defRPr kumimoji="0" lang="es-ES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es-ES"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s-ES"/>
              <a:t>Haga clic para editar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1" y="1066799"/>
            <a:ext cx="1342538" cy="201380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 eaLnBrk="1" latinLnBrk="0" hangingPunct="1">
              <a:defRPr kumimoji="0" lang="es-ES" sz="3600" b="0" cap="none">
                <a:latin typeface="Georgia" pitchFamily="18" charset="0"/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 eaLnBrk="1" latinLnBrk="0" hangingPunct="1">
              <a:buNone/>
              <a:defRPr kumimoji="0" lang="es-ES"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eaLnBrk="1" latinLnBrk="0" hangingPunct="1">
              <a:buNone/>
              <a:defRPr kumimoji="0" lang="es-ES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es-ES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es-E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7990" y="6151710"/>
            <a:ext cx="1061735" cy="6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 eaLnBrk="1" latinLnBrk="0" hangingPunct="1">
              <a:defRPr kumimoji="0" lang="es-ES" sz="2800">
                <a:latin typeface="Georgia" pitchFamily="18" charset="0"/>
              </a:defRPr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>
                <a:latin typeface="Georgia" pitchFamily="18" charset="0"/>
              </a:defRPr>
            </a:lvl1pPr>
            <a:lvl2pPr marL="571500" indent="-22860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>
                <a:latin typeface="Georgia" pitchFamily="18" charset="0"/>
              </a:defRPr>
            </a:lvl2pPr>
            <a:lvl3pPr eaLnBrk="1" latinLnBrk="0" hangingPunct="1">
              <a:defRPr kumimoji="0" lang="es-ES" sz="2000">
                <a:latin typeface="Georgia" pitchFamily="18" charset="0"/>
              </a:defRPr>
            </a:lvl3pPr>
            <a:lvl4pPr eaLnBrk="1" latinLnBrk="0" hangingPunct="1">
              <a:defRPr kumimoji="0" lang="es-ES" sz="2000">
                <a:latin typeface="Georgia" pitchFamily="18" charset="0"/>
              </a:defRPr>
            </a:lvl4pPr>
            <a:lvl5pPr eaLnBrk="1" latinLnBrk="0" hangingPunct="1">
              <a:defRPr kumimoji="0" lang="es-ES" sz="2000">
                <a:latin typeface="Georgia" pitchFamily="18" charset="0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eaLnBrk="1" latinLnBrk="0" hangingPunct="1">
              <a:buNone/>
              <a:defRPr kumimoji="0" lang="es-ES" sz="20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eaLnBrk="1" latinLnBrk="0" hangingPunct="1">
              <a:defRPr kumimoji="0" lang="es-ES" sz="2000"/>
            </a:lvl1pPr>
            <a:lvl2pPr eaLnBrk="1" latinLnBrk="0" hangingPunct="1">
              <a:defRPr kumimoji="0" lang="es-ES" sz="1800"/>
            </a:lvl2pPr>
            <a:lvl3pPr eaLnBrk="1" latinLnBrk="0" hangingPunct="1">
              <a:defRPr kumimoji="0" lang="es-ES" sz="1600"/>
            </a:lvl3pPr>
            <a:lvl4pPr eaLnBrk="1" latinLnBrk="0" hangingPunct="1">
              <a:defRPr kumimoji="0" lang="es-ES" sz="1400"/>
            </a:lvl4pPr>
            <a:lvl5pPr eaLnBrk="1" latinLnBrk="0" hangingPunct="1">
              <a:defRPr kumimoji="0" lang="es-ES" sz="14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eaLnBrk="1" latinLnBrk="0" hangingPunct="1">
              <a:defRPr kumimoji="0" lang="es-ES" sz="2800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7990" y="6151710"/>
            <a:ext cx="1061735" cy="6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t>12/17/2009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t>‹Nº›</a:t>
            </a:fld>
            <a:endParaRPr kumimoji="0"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7990" y="6151710"/>
            <a:ext cx="1061735" cy="65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8766" y="1340768"/>
            <a:ext cx="3921073" cy="241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12226" y="4653136"/>
            <a:ext cx="4394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No es equiparable un buen resultado con</a:t>
            </a:r>
          </a:p>
          <a:p>
            <a:r>
              <a:rPr lang="es-ES" i="1" dirty="0" smtClean="0"/>
              <a:t>un mal resultado y una buena excusa…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556263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INICIATIVA</a:t>
            </a:r>
            <a:r>
              <a:rPr lang="es-ES" dirty="0" smtClean="0"/>
              <a:t>GC17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Consultoría de Negocio: Descripción de los servicios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84420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95" y="692696"/>
            <a:ext cx="8229600" cy="6304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ES_tradnl" sz="3200" dirty="0" smtClean="0"/>
              <a:t>IMPLANTACIÓN SISTEMAS DE GESTIÓN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07" y="1340768"/>
            <a:ext cx="8229600" cy="100811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s-ES_tradnl" sz="2400" dirty="0" smtClean="0"/>
              <a:t>OBJETIVO: </a:t>
            </a:r>
            <a:r>
              <a:rPr lang="es-ES_tradnl" sz="2000" dirty="0" smtClean="0"/>
              <a:t>OPTIMIZACIÓN Y MEJORA  DE PROCEDIMIENTOS Y PROCESOS DE LA EMPRESA</a:t>
            </a:r>
            <a:endParaRPr lang="es-ES_tradnl" sz="20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18196" y="2420888"/>
            <a:ext cx="49138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Sistemas de gestión de Calidad  (ISO 9001)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Sistema de gestión de Seguridad Alimentaria (ISO 22000)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Sistema de gestión de Medio Ambiente (ISO 14001)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Integración de sistemas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Auditorías internas de sistemas de gestión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Implantación informatizada de sistemas de gestión de calidad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Diagnóstico de la gestión de calidad de la empresa / Plan de calidad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02692"/>
            <a:ext cx="3083446" cy="2718109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560169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8" y="764704"/>
            <a:ext cx="8229600" cy="57606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/>
              <a:t>IMPLANTACIÓN SISTEMAS DE GESTIÓN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9361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s-ES_tradnl" sz="2400" dirty="0" smtClean="0"/>
              <a:t>OBJETIVO: </a:t>
            </a:r>
            <a:r>
              <a:rPr lang="es-ES_tradnl" sz="2000" dirty="0" smtClean="0"/>
              <a:t>OPTIMIZACIÓN Y MEJORA  DE PROCEDIMIENTOS Y PROCESOS DE LA EMPRESA</a:t>
            </a:r>
            <a:endParaRPr lang="es-ES_tradnl" sz="20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25112" y="2313646"/>
            <a:ext cx="4474880" cy="406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Planes de empresa: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1" lang="es-ES_tradnl" sz="20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 Comercialización Nacional y Exterior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kumimoji="1" lang="es-ES_tradnl" sz="2000" kern="0" baseline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</a:t>
            </a: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Financiero: Plan de Tesorería, Presupuestos, etc..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</a:t>
            </a:r>
            <a:r>
              <a:rPr kumimoji="1" lang="es-ES_tradnl" sz="2000" kern="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ificación</a:t>
            </a: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de recursos empresariales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Planes de Viabilidad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Planificación Estratégica: CMI, Mapas Estratégicos, </a:t>
            </a:r>
            <a:r>
              <a:rPr kumimoji="1" lang="es-ES_tradnl" sz="2000" kern="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etc</a:t>
            </a:r>
            <a:r>
              <a:rPr kumimoji="1" lang="es-ES_tradnl" sz="2000" kern="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…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Arial" charset="0"/>
              <a:buChar char="•"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34035"/>
            <a:ext cx="4189762" cy="2932833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16106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8316416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3200" dirty="0" smtClean="0"/>
              <a:t>CERTIFICACIÓN EN ESTÁNDARES AGROALIMENTARIOS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556792"/>
            <a:ext cx="8316416" cy="12961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s-ES_tradnl" sz="2000" dirty="0" smtClean="0"/>
              <a:t>OBJETIVO:     ASEGURAR EL CUMPLIMIENTO DE REQUISITOS DE PROTOCOLOS PRIVADOS EN MATERIA DE HIGIENE Y SEGURIDAD DE PRODUCTOS AGROALIMENTARIOS</a:t>
            </a:r>
            <a:endParaRPr lang="es-ES_tradnl" sz="20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5162" y="2924944"/>
            <a:ext cx="456683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EUREPGAP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IFS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BRC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Producción ecológica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Producción integrada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Denominación de origen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Sellos de calidad de producto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Certificaciones de trazabilidad, </a:t>
            </a:r>
            <a:r>
              <a:rPr kumimoji="1" lang="es-ES_tradnl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precertificaciones</a:t>
            </a:r>
            <a:r>
              <a:rPr kumimoji="1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a1.twimg.com/profile_images/109427608/fruit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41" y="2924944"/>
            <a:ext cx="4802057" cy="3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5835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9361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sz="2800" dirty="0" smtClean="0"/>
              <a:t>CONSULTORÍA EN HIGIENE Y SEGURIDAD AGROALIMENTARIA</a:t>
            </a:r>
            <a:endParaRPr lang="es-ES_tradn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0423" y="1628800"/>
            <a:ext cx="8229600" cy="93610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s-ES_tradnl" sz="2000" dirty="0" smtClean="0"/>
              <a:t>OBJETIVO: SALVAGUARDAR LA SEGURIDAD DEL PRODUCTO EN TODOS LOS ESLABONES DE LA CADENA ALIMENTARIA</a:t>
            </a:r>
            <a:endParaRPr lang="es-ES_tradnl" sz="2000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0" y="2636912"/>
            <a:ext cx="53640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Revisión y adaptación  de Sistemas de Autocontrol: Planes de Higiene y APPCC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Implantación de Trazabilidad bajo el cumplimiento del Reglamento 178/2002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Auditorías de inspección higiénico-sanitarias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Asesoramiento técnico-legal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Registros sanitarios (Nº R.G.S.A.)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Formación especializada en la materia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Adaptación de requerimiento legales a software de gestión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59054"/>
            <a:ext cx="3487286" cy="254651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496191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73832"/>
            <a:ext cx="8229600" cy="63894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S_tradnl" sz="3200" dirty="0" smtClean="0"/>
              <a:t>GESTIÓN POR PROCESOS</a:t>
            </a:r>
            <a:endParaRPr lang="es-ES_tradn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24176"/>
            <a:ext cx="8229600" cy="9247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s-ES_tradnl" sz="2300" dirty="0" smtClean="0">
                <a:solidFill>
                  <a:schemeClr val="bg1">
                    <a:lumMod val="75000"/>
                  </a:schemeClr>
                </a:solidFill>
              </a:rPr>
              <a:t>OBJETIVO</a:t>
            </a:r>
            <a:r>
              <a:rPr lang="es-ES_tradnl" sz="2000" dirty="0" smtClean="0">
                <a:solidFill>
                  <a:schemeClr val="bg1">
                    <a:lumMod val="75000"/>
                  </a:schemeClr>
                </a:solidFill>
              </a:rPr>
              <a:t>:    </a:t>
            </a:r>
            <a:r>
              <a:rPr lang="es-ES_tradnl" sz="2000" dirty="0" smtClean="0">
                <a:solidFill>
                  <a:schemeClr val="bg1"/>
                </a:solidFill>
              </a:rPr>
              <a:t>MEJORA CONTINUA A PARTIR DE LA CONCEPTUALIZACIÓN DE LA EMPRESA COMO UN CONJUNTO DE ACTIVIDADES  QUE SON LOS PROCESOS</a:t>
            </a:r>
            <a:endParaRPr lang="es-ES_tradnl" sz="2000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 txBox="1">
            <a:spLocks/>
          </p:cNvSpPr>
          <p:nvPr/>
        </p:nvSpPr>
        <p:spPr bwMode="auto">
          <a:xfrm>
            <a:off x="-11300" y="2493856"/>
            <a:ext cx="4114800" cy="41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Planificación de la gestión por procesos (BPM)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Desarrollo de herramientas de calidad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Planes integrales de control de calidad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Enfoque</a:t>
            </a:r>
            <a:r>
              <a:rPr kumimoji="1" lang="es-ES_tradnl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 Cliente</a:t>
            </a:r>
            <a:endParaRPr kumimoji="1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Arial" charset="0"/>
              <a:buChar char="•"/>
              <a:tabLst/>
              <a:defRPr/>
            </a:pPr>
            <a:r>
              <a:rPr kumimoji="1" lang="es-ES_tradn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Auditorías de gestión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1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359785" cy="33123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92888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INICIATIVA</a:t>
            </a:r>
            <a:r>
              <a:rPr lang="es-ES" dirty="0" smtClean="0"/>
              <a:t>GC17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dirty="0" smtClean="0"/>
              <a:t>Consultoría Agronómica: Descripción de los servicios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0056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Consultoría Agronómica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4402832" cy="4768552"/>
          </a:xfrm>
        </p:spPr>
        <p:txBody>
          <a:bodyPr>
            <a:noAutofit/>
          </a:bodyPr>
          <a:lstStyle/>
          <a:p>
            <a:r>
              <a:rPr lang="es-ES" sz="1500" b="1" dirty="0"/>
              <a:t>Mediciones por GPS.</a:t>
            </a:r>
          </a:p>
          <a:p>
            <a:r>
              <a:rPr lang="es-ES" sz="1500" b="1" dirty="0"/>
              <a:t>Planos parcelarios.</a:t>
            </a:r>
            <a:r>
              <a:rPr lang="es-ES" sz="1500" dirty="0"/>
              <a:t> Deslindes, amojonamiento y reparcelación de fincas. </a:t>
            </a:r>
          </a:p>
          <a:p>
            <a:r>
              <a:rPr lang="es-ES" sz="1500" b="1" dirty="0"/>
              <a:t>Valoraciones de fincas</a:t>
            </a:r>
            <a:r>
              <a:rPr lang="es-ES" sz="1500" dirty="0"/>
              <a:t>, (particiones por herencia, etc...). </a:t>
            </a:r>
          </a:p>
          <a:p>
            <a:r>
              <a:rPr lang="es-ES" sz="1500" b="1" dirty="0"/>
              <a:t>Clasificación de tierras</a:t>
            </a:r>
            <a:r>
              <a:rPr lang="es-ES" sz="1500" b="1" dirty="0" smtClean="0"/>
              <a:t>.</a:t>
            </a:r>
          </a:p>
          <a:p>
            <a:r>
              <a:rPr lang="es-ES_tradnl" sz="1500" b="1" dirty="0"/>
              <a:t>Planes de labores, asistencia técnica.</a:t>
            </a:r>
          </a:p>
          <a:p>
            <a:r>
              <a:rPr lang="es-ES_tradnl" sz="1500" b="1" dirty="0"/>
              <a:t>Replanteo de todo tipo de obras e instalaciones. </a:t>
            </a:r>
            <a:endParaRPr lang="es-ES_tradnl" sz="1500" b="1" dirty="0" smtClean="0"/>
          </a:p>
          <a:p>
            <a:r>
              <a:rPr lang="es-ES_tradnl" sz="1500" b="1" dirty="0" smtClean="0"/>
              <a:t>Planes </a:t>
            </a:r>
            <a:r>
              <a:rPr lang="es-ES_tradnl" sz="1500" b="1" dirty="0"/>
              <a:t>técnicos de Caza.</a:t>
            </a:r>
          </a:p>
          <a:p>
            <a:r>
              <a:rPr lang="es-ES_tradnl" sz="1500" b="1" dirty="0"/>
              <a:t>Estudios de impacto medioambiental.</a:t>
            </a:r>
          </a:p>
          <a:p>
            <a:r>
              <a:rPr lang="es-ES_tradnl" sz="1500" b="1" dirty="0"/>
              <a:t>Cultivo Ecológico.</a:t>
            </a:r>
          </a:p>
          <a:p>
            <a:r>
              <a:rPr lang="es-ES_tradnl" sz="1500" b="1" dirty="0"/>
              <a:t>Lucha integrada.</a:t>
            </a:r>
          </a:p>
          <a:p>
            <a:r>
              <a:rPr lang="es-ES_tradnl" sz="1500" b="1" dirty="0"/>
              <a:t>Estudios suelo-planta-agua.</a:t>
            </a:r>
          </a:p>
          <a:p>
            <a:endParaRPr lang="es-ES" sz="1500" b="1" dirty="0"/>
          </a:p>
          <a:p>
            <a:endParaRPr lang="es-ES" sz="1500" dirty="0"/>
          </a:p>
        </p:txBody>
      </p:sp>
      <p:pic>
        <p:nvPicPr>
          <p:cNvPr id="2056" name="Picture 8" descr="http://www.agro-nomics.org/image/vineyard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791795" cy="2592288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39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Consultoría Agronómica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4402832" cy="4768552"/>
          </a:xfrm>
        </p:spPr>
        <p:txBody>
          <a:bodyPr>
            <a:noAutofit/>
          </a:bodyPr>
          <a:lstStyle/>
          <a:p>
            <a:r>
              <a:rPr lang="es-ES" sz="1800" b="1" dirty="0"/>
              <a:t>Asistencia a comunidades de regantes</a:t>
            </a:r>
            <a:r>
              <a:rPr lang="es-ES" sz="1800" dirty="0"/>
              <a:t>.</a:t>
            </a:r>
          </a:p>
          <a:p>
            <a:r>
              <a:rPr lang="es-ES" sz="1800" b="1" dirty="0"/>
              <a:t>Tramitación de ayudas</a:t>
            </a:r>
            <a:r>
              <a:rPr lang="es-ES" sz="1800" dirty="0"/>
              <a:t>.</a:t>
            </a:r>
          </a:p>
          <a:p>
            <a:r>
              <a:rPr lang="es-ES" sz="1800" b="1" dirty="0"/>
              <a:t>Asesoramiento</a:t>
            </a:r>
            <a:r>
              <a:rPr lang="es-ES" sz="1800" dirty="0"/>
              <a:t>.</a:t>
            </a:r>
          </a:p>
          <a:p>
            <a:r>
              <a:rPr lang="es-ES" sz="1800" b="1" dirty="0"/>
              <a:t>Gestión de socios, cultivos, parcelas.... a través de </a:t>
            </a:r>
            <a:r>
              <a:rPr lang="es-ES" sz="1800" b="1" dirty="0" smtClean="0"/>
              <a:t>aplicaciones informáticas</a:t>
            </a:r>
            <a:endParaRPr lang="es-ES" sz="1800" dirty="0"/>
          </a:p>
          <a:p>
            <a:r>
              <a:rPr lang="es-ES" sz="1800" b="1" dirty="0"/>
              <a:t>Proyectos de caminos rurales. </a:t>
            </a:r>
            <a:br>
              <a:rPr lang="es-ES" sz="1800" b="1" dirty="0"/>
            </a:br>
            <a:r>
              <a:rPr lang="es-ES" sz="1800" b="1" dirty="0" smtClean="0"/>
              <a:t>Balsas </a:t>
            </a:r>
            <a:r>
              <a:rPr lang="es-ES" sz="1800" b="1" dirty="0"/>
              <a:t>de purines y alpechín.</a:t>
            </a:r>
          </a:p>
          <a:p>
            <a:r>
              <a:rPr lang="es-ES" sz="1800" b="1" dirty="0"/>
              <a:t>Obras de defensa contra la erosión.</a:t>
            </a:r>
          </a:p>
          <a:p>
            <a:endParaRPr lang="es-ES" sz="1600" b="1" dirty="0"/>
          </a:p>
          <a:p>
            <a:endParaRPr lang="es-ES" sz="1600" dirty="0"/>
          </a:p>
        </p:txBody>
      </p:sp>
      <p:pic>
        <p:nvPicPr>
          <p:cNvPr id="3074" name="Picture 2" descr="http://196.46.184.191/www/Execulog/_RefFiles/Mosselbay%20Break%20-%202%20-%205%20April%202009%206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960440" cy="309634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49814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Consultoría Agronómica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4402832" cy="4768552"/>
          </a:xfrm>
        </p:spPr>
        <p:txBody>
          <a:bodyPr>
            <a:noAutofit/>
          </a:bodyPr>
          <a:lstStyle/>
          <a:p>
            <a:r>
              <a:rPr lang="es-ES" sz="1400" b="1" dirty="0"/>
              <a:t>Proyectos de riegos.</a:t>
            </a:r>
            <a:r>
              <a:rPr lang="es-ES" sz="1400" dirty="0"/>
              <a:t> Instalaciones de bombeo. Embalses y depósitos para riego.</a:t>
            </a:r>
          </a:p>
          <a:p>
            <a:r>
              <a:rPr lang="es-ES" sz="1400" b="1" dirty="0"/>
              <a:t>Automatización del riego.</a:t>
            </a:r>
            <a:endParaRPr lang="es-ES" sz="1400" dirty="0"/>
          </a:p>
          <a:p>
            <a:r>
              <a:rPr lang="es-ES" sz="1400" b="1" dirty="0"/>
              <a:t>Instalaciones de bombeo.</a:t>
            </a:r>
          </a:p>
          <a:p>
            <a:r>
              <a:rPr lang="es-ES" sz="1400" b="1" dirty="0"/>
              <a:t>Embalses y depósitos para riego.</a:t>
            </a:r>
          </a:p>
          <a:p>
            <a:r>
              <a:rPr lang="es-ES" sz="1400" b="1" dirty="0"/>
              <a:t>Conducciones de agua.</a:t>
            </a:r>
          </a:p>
          <a:p>
            <a:r>
              <a:rPr lang="es-ES" sz="1400" b="1" dirty="0"/>
              <a:t>Redes de drenaje e Instalaciones de riego y 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fertirrigación</a:t>
            </a:r>
            <a:r>
              <a:rPr lang="es-ES" sz="1400" b="1" dirty="0"/>
              <a:t>.</a:t>
            </a:r>
          </a:p>
          <a:p>
            <a:r>
              <a:rPr lang="es-ES" sz="1400" b="1" dirty="0" smtClean="0"/>
              <a:t>Legalización </a:t>
            </a:r>
            <a:r>
              <a:rPr lang="es-ES" sz="1400" b="1" dirty="0"/>
              <a:t>de pozos. </a:t>
            </a:r>
            <a:r>
              <a:rPr lang="es-ES" sz="1400" dirty="0"/>
              <a:t>Tramitación de expedientes ante la Agencia Andaluza del Agua</a:t>
            </a:r>
            <a:r>
              <a:rPr lang="es-ES" sz="1400" b="1" dirty="0"/>
              <a:t>. </a:t>
            </a:r>
          </a:p>
          <a:p>
            <a:r>
              <a:rPr lang="es-ES" sz="1400" b="1" dirty="0"/>
              <a:t>Estudios hidrológicos y de </a:t>
            </a:r>
            <a:r>
              <a:rPr lang="es-ES" sz="1400" b="1" dirty="0" err="1"/>
              <a:t>inundabilidad</a:t>
            </a:r>
            <a:r>
              <a:rPr lang="es-ES" sz="1400" b="1" dirty="0"/>
              <a:t>. </a:t>
            </a:r>
          </a:p>
          <a:p>
            <a:r>
              <a:rPr lang="es-ES" sz="1400" b="1" dirty="0"/>
              <a:t>Transformaciones de regadío y modernización de regadío</a:t>
            </a:r>
          </a:p>
          <a:p>
            <a:endParaRPr lang="es-ES" sz="1400" dirty="0"/>
          </a:p>
        </p:txBody>
      </p:sp>
      <p:pic>
        <p:nvPicPr>
          <p:cNvPr id="4100" name="Picture 4" descr="http://t0.gstatic.com/images?q=tbn:ANd9GcT1ux7vRjQq2c8xD3XQDVFL6eRc91ZITs8hhu4u6I82waHEKa2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916832"/>
            <a:ext cx="3845373" cy="288032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330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2202" y="1196752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consultor, </a:t>
            </a:r>
            <a:r>
              <a:rPr lang="es-ES" sz="2800" b="1" dirty="0" err="1"/>
              <a:t>ra</a:t>
            </a:r>
            <a:r>
              <a:rPr lang="es-ES" sz="2800" b="1" dirty="0"/>
              <a:t>.</a:t>
            </a:r>
            <a:endParaRPr lang="es-ES" sz="2800" dirty="0"/>
          </a:p>
          <a:p>
            <a:r>
              <a:rPr lang="es-ES" sz="2800" dirty="0"/>
              <a:t>(Del lat. </a:t>
            </a:r>
            <a:r>
              <a:rPr lang="es-ES" sz="2800" i="1" dirty="0"/>
              <a:t>consultor, -</a:t>
            </a:r>
            <a:r>
              <a:rPr lang="es-ES" sz="2800" i="1" dirty="0" err="1"/>
              <a:t>ōris</a:t>
            </a:r>
            <a:r>
              <a:rPr lang="es-ES" sz="2800" dirty="0" smtClean="0"/>
              <a:t>).</a:t>
            </a:r>
          </a:p>
          <a:p>
            <a:endParaRPr lang="es-ES" sz="2800" dirty="0"/>
          </a:p>
          <a:p>
            <a:r>
              <a:rPr lang="es-ES" sz="2800" b="1" dirty="0"/>
              <a:t>1. </a:t>
            </a:r>
            <a:r>
              <a:rPr lang="es-ES" sz="2800" dirty="0"/>
              <a:t>adj. Que da su parecer, consultado sobre algún asunto. U. t. c. s.</a:t>
            </a:r>
          </a:p>
          <a:p>
            <a:r>
              <a:rPr lang="es-ES" sz="2800" b="1" dirty="0" smtClean="0"/>
              <a:t>……</a:t>
            </a:r>
          </a:p>
          <a:p>
            <a:r>
              <a:rPr lang="es-ES" sz="2800" b="1" dirty="0" smtClean="0"/>
              <a:t>3</a:t>
            </a:r>
            <a:r>
              <a:rPr lang="es-ES" sz="2800" b="1" dirty="0"/>
              <a:t>. </a:t>
            </a:r>
            <a:r>
              <a:rPr lang="es-ES" sz="2800" dirty="0"/>
              <a:t>m. y f. Persona experta en una materia sobre la que asesora profesionalmente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58" y="1529998"/>
            <a:ext cx="39497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2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7624" y="980728"/>
            <a:ext cx="6026150" cy="472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797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INICIATIVA</a:t>
            </a:r>
            <a:r>
              <a:rPr lang="es-ES" dirty="0" smtClean="0"/>
              <a:t>GC17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Descripción de la alianza estratégica.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62366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70384"/>
          </a:xfrm>
        </p:spPr>
        <p:txBody>
          <a:bodyPr/>
          <a:lstStyle/>
          <a:p>
            <a:r>
              <a:rPr lang="es-ES" dirty="0" smtClean="0"/>
              <a:t>Alianzas Estratégicas: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Soluciones vs Producto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8" y="1556792"/>
            <a:ext cx="3409944" cy="2098427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4149080"/>
            <a:ext cx="8219256" cy="214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chemeClr val="accent1">
                    <a:lumMod val="75000"/>
                  </a:schemeClr>
                </a:solidFill>
              </a:rPr>
              <a:t>Iniciativa</a:t>
            </a:r>
            <a:r>
              <a:rPr lang="es-ES" sz="1800" dirty="0" smtClean="0"/>
              <a:t> GC17 es una propuesta de profesionales en todos los ámbitos de la empresa orientada a ofrecer soporte completo a nuestros clientes que contarán desde el momento inicial con un grupo de personas altamente especializadas y con experiencia en la resolución de problemas concretos.</a:t>
            </a:r>
          </a:p>
          <a:p>
            <a:pPr marL="0" indent="0">
              <a:buNone/>
            </a:pPr>
            <a:r>
              <a:rPr lang="es-ES" sz="1800" dirty="0" smtClean="0"/>
              <a:t>Todo el personal con el que cuenta </a:t>
            </a:r>
            <a:r>
              <a:rPr lang="es-ES" sz="1800" dirty="0">
                <a:solidFill>
                  <a:schemeClr val="accent1">
                    <a:lumMod val="75000"/>
                  </a:schemeClr>
                </a:solidFill>
              </a:rPr>
              <a:t>Iniciativa</a:t>
            </a:r>
            <a:r>
              <a:rPr lang="es-ES" sz="1800" dirty="0"/>
              <a:t> GC17 </a:t>
            </a:r>
            <a:r>
              <a:rPr lang="es-ES" sz="1800" dirty="0" smtClean="0"/>
              <a:t>ha tenido experiencia previa en entidades privadas de su segmento profesional,  procurando de esta manera soluciones adaptadas y orientadas a la plena operatividad de nuestros clientes.</a:t>
            </a:r>
            <a:endParaRPr lang="es-ES" sz="1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7544" y="1628800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complejidad creciente de los procesos empresariales exige de los consultores soluciones completas, que abarquen todos los ámbitos de la empresa y tenga en cuenta las interrelaciones que entre estos existen.</a:t>
            </a:r>
          </a:p>
          <a:p>
            <a:pPr algn="just"/>
            <a:r>
              <a:rPr lang="es-ES" dirty="0" smtClean="0"/>
              <a:t>Atrás ha quedado la venta de productos estandarizados, nuestros clientes quieren personalización y adaptación total  a sus estructuras.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67661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70384"/>
          </a:xfrm>
        </p:spPr>
        <p:txBody>
          <a:bodyPr/>
          <a:lstStyle/>
          <a:p>
            <a:r>
              <a:rPr lang="es-ES" dirty="0"/>
              <a:t>Alianzas Estratégicas: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Áreas de Trabajo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6644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100" dirty="0" smtClean="0"/>
              <a:t>Intervenimos en todas las áreas de la empresa o en aquellas que el cliente solicite.</a:t>
            </a:r>
          </a:p>
          <a:p>
            <a:pPr marL="0" indent="0" algn="just">
              <a:buNone/>
            </a:pPr>
            <a:r>
              <a:rPr lang="es-ES" sz="2100" dirty="0" smtClean="0"/>
              <a:t>La metodología de enfoque sistémico  de los proyectos provoca que las soluciones presentadas integren de manera completa las herramientas utilizadas para cada una de las áreas. Este enfoque provoca el </a:t>
            </a:r>
            <a:r>
              <a:rPr lang="es-ES" sz="2100" b="1" dirty="0" smtClean="0"/>
              <a:t>efecto multiplicador </a:t>
            </a:r>
            <a:r>
              <a:rPr lang="es-ES" sz="2100" dirty="0" smtClean="0"/>
              <a:t>en los resultados de los proyectos, </a:t>
            </a:r>
            <a:r>
              <a:rPr lang="es-ES" sz="2100" b="1" dirty="0" smtClean="0"/>
              <a:t>optimizando de esta manera el ROI </a:t>
            </a:r>
            <a:r>
              <a:rPr lang="es-ES" sz="2100" dirty="0" smtClean="0"/>
              <a:t>de las inversiones realizadas por el cliente. </a:t>
            </a:r>
            <a:endParaRPr lang="es-ES" sz="21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779501"/>
              </p:ext>
            </p:extLst>
          </p:nvPr>
        </p:nvGraphicFramePr>
        <p:xfrm>
          <a:off x="4648200" y="1628775"/>
          <a:ext cx="4388296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Elipse"/>
          <p:cNvSpPr/>
          <p:nvPr/>
        </p:nvSpPr>
        <p:spPr>
          <a:xfrm>
            <a:off x="5364088" y="3356992"/>
            <a:ext cx="1501939" cy="1512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DIRECCION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402319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Alianzas Estratégicas: 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Soluciones Globales con enfoque local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319729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79912" y="1828800"/>
            <a:ext cx="4906888" cy="4297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La alianza está </a:t>
            </a:r>
            <a:r>
              <a:rPr lang="es-ES" b="1" dirty="0" smtClean="0"/>
              <a:t>especializada en clientes Pymes ( Pequeñas y Medianas Empresas)</a:t>
            </a:r>
            <a:r>
              <a:rPr lang="es-ES" dirty="0" smtClean="0"/>
              <a:t> que necesitan globalizar sus servicios y/o productos, o mejorar la competitividad de la compañía pero intentando mantener la fidelidad a su idiosincrasia y el enfoque empresarial que les ha llevado a prosperar. </a:t>
            </a:r>
          </a:p>
          <a:p>
            <a:pPr marL="0" indent="0" algn="just">
              <a:buNone/>
            </a:pPr>
            <a:r>
              <a:rPr lang="es-ES" b="1" dirty="0" smtClean="0"/>
              <a:t>Mantener la identidad de nuestros clientes es el primer reto </a:t>
            </a:r>
            <a:r>
              <a:rPr lang="es-ES" dirty="0" smtClean="0"/>
              <a:t>que nos planteamos cuando acometemos un proyecto.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71805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INICIATIVA</a:t>
            </a:r>
            <a:r>
              <a:rPr lang="es-ES" dirty="0" smtClean="0"/>
              <a:t>GC17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Servicios propuestos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4837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Servicios Propuestos: Definición</a:t>
            </a:r>
            <a:endParaRPr lang="es-ES" dirty="0"/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400832"/>
              </p:ext>
            </p:extLst>
          </p:nvPr>
        </p:nvGraphicFramePr>
        <p:xfrm>
          <a:off x="35496" y="1484784"/>
          <a:ext cx="375476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contenido"/>
          <p:cNvSpPr txBox="1">
            <a:spLocks/>
          </p:cNvSpPr>
          <p:nvPr/>
        </p:nvSpPr>
        <p:spPr>
          <a:xfrm>
            <a:off x="3851920" y="1700808"/>
            <a:ext cx="4906888" cy="475252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s-ES" dirty="0" smtClean="0"/>
              <a:t>Los servicios propuestos están diseñados atendiendo a las </a:t>
            </a:r>
            <a:r>
              <a:rPr lang="es-ES" b="1" dirty="0" smtClean="0"/>
              <a:t>necesidades de las personas </a:t>
            </a:r>
            <a:r>
              <a:rPr lang="es-ES" dirty="0" smtClean="0"/>
              <a:t>(centrados) procurando así que los usuarios se encuentren cómodos con los cambios propuestos.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dirty="0" smtClean="0"/>
              <a:t>Asimismo entendemos el servicio como el resultado de la</a:t>
            </a:r>
            <a:r>
              <a:rPr lang="es-ES" b="1" dirty="0" smtClean="0"/>
              <a:t> reciprocidad entre los usuarios,</a:t>
            </a:r>
            <a:r>
              <a:rPr lang="es-ES" dirty="0" smtClean="0"/>
              <a:t> facilitando que estén </a:t>
            </a:r>
            <a:r>
              <a:rPr lang="es-ES" b="1" dirty="0" smtClean="0"/>
              <a:t>interconectados compartiendo información</a:t>
            </a:r>
            <a:r>
              <a:rPr lang="es-ES" dirty="0" smtClean="0"/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es-ES" dirty="0" smtClean="0"/>
              <a:t>Además son </a:t>
            </a:r>
            <a:r>
              <a:rPr lang="es-ES" b="1" dirty="0" smtClean="0"/>
              <a:t>servicios escalables</a:t>
            </a:r>
            <a:r>
              <a:rPr lang="es-ES" dirty="0" smtClean="0"/>
              <a:t>, que permiten el crecimiento de los servicios al tiempo que crece la organización y adaptando los mismos al ritmo empresarial.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24664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98376"/>
          </a:xfrm>
        </p:spPr>
        <p:txBody>
          <a:bodyPr>
            <a:normAutofit fontScale="90000"/>
          </a:bodyPr>
          <a:lstStyle/>
          <a:p>
            <a:r>
              <a:rPr lang="es-ES" dirty="0"/>
              <a:t>Servicios Propuestos: </a:t>
            </a:r>
            <a:r>
              <a:rPr lang="es-ES" dirty="0" smtClean="0"/>
              <a:t>Proyecto</a:t>
            </a:r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1920085"/>
            <a:ext cx="5686436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kumimoji="0" lang="es-ES"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s-ES"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/>
              <a:t>Nuestra solución se basa en proyecto, no en implantación de herramientas</a:t>
            </a:r>
          </a:p>
          <a:p>
            <a:r>
              <a:rPr lang="es-ES" sz="2400" dirty="0" smtClean="0"/>
              <a:t>La metodología utilizada ( PMBOK©) garantiza la precisión en la propuesta.</a:t>
            </a:r>
          </a:p>
          <a:p>
            <a:r>
              <a:rPr lang="es-ES" sz="2400" dirty="0" smtClean="0"/>
              <a:t>El cliente valida cada una de las fases de proyecto garantizando así el resultado del mismo.</a:t>
            </a:r>
            <a:endParaRPr lang="es-ES" sz="2400" dirty="0"/>
          </a:p>
        </p:txBody>
      </p:sp>
      <p:pic>
        <p:nvPicPr>
          <p:cNvPr id="5" name="Picture 2" descr="C:\Users\usuario\AppData\Local\Microsoft\Windows\Temporary Internet Files\Content.IE5\TSWGN600\MPj03096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8020" y="1700809"/>
            <a:ext cx="2884544" cy="227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16238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F5C20E-6C32-490B-8255-50925A758F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0</TotalTime>
  <Words>937</Words>
  <Application>Microsoft Office PowerPoint</Application>
  <PresentationFormat>Presentación en pantalla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Project Status Report</vt:lpstr>
      <vt:lpstr>Presentación de PowerPoint</vt:lpstr>
      <vt:lpstr>Presentación de PowerPoint</vt:lpstr>
      <vt:lpstr>INICIATIVAGC17</vt:lpstr>
      <vt:lpstr>Alianzas Estratégicas: Soluciones vs Producto</vt:lpstr>
      <vt:lpstr>Alianzas Estratégicas: Áreas de Trabajo</vt:lpstr>
      <vt:lpstr>Alianzas Estratégicas: Soluciones Globales con enfoque local</vt:lpstr>
      <vt:lpstr>INICIATIVAGC17</vt:lpstr>
      <vt:lpstr>Servicios Propuestos: Definición</vt:lpstr>
      <vt:lpstr>Servicios Propuestos: Proyecto</vt:lpstr>
      <vt:lpstr>INICIATIVAGC17</vt:lpstr>
      <vt:lpstr>IMPLANTACIÓN SISTEMAS DE GESTIÓN</vt:lpstr>
      <vt:lpstr>IMPLANTACIÓN SISTEMAS DE GESTIÓN</vt:lpstr>
      <vt:lpstr>CERTIFICACIÓN EN ESTÁNDARES AGROALIMENTARIOS</vt:lpstr>
      <vt:lpstr>CONSULTORÍA EN HIGIENE Y SEGURIDAD AGROALIMENTARIA</vt:lpstr>
      <vt:lpstr>GESTIÓN POR PROCESOS</vt:lpstr>
      <vt:lpstr>INICIATIVAGC17</vt:lpstr>
      <vt:lpstr>Consultoría Agronómica</vt:lpstr>
      <vt:lpstr>Consultoría Agronómica</vt:lpstr>
      <vt:lpstr>Consultoría Agronómica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2011-06-09T07:36:02Z</dcterms:created>
  <dcterms:modified xsi:type="dcterms:W3CDTF">2011-06-13T09:44:12Z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TC016745569991</vt:lpwstr>
  </property>
</Properties>
</file>