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layout5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260" r:id="rId3"/>
    <p:sldId id="261" r:id="rId4"/>
    <p:sldId id="32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317" r:id="rId15"/>
    <p:sldId id="318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319" r:id="rId26"/>
    <p:sldId id="282" r:id="rId27"/>
    <p:sldId id="320" r:id="rId28"/>
    <p:sldId id="284" r:id="rId29"/>
    <p:sldId id="294" r:id="rId30"/>
    <p:sldId id="295" r:id="rId31"/>
    <p:sldId id="296" r:id="rId32"/>
    <p:sldId id="315" r:id="rId33"/>
    <p:sldId id="316" r:id="rId34"/>
    <p:sldId id="302" r:id="rId35"/>
    <p:sldId id="312" r:id="rId36"/>
  </p:sldIdLst>
  <p:sldSz cx="9906000" cy="6858000" type="A4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2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54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AC29A-7E4B-4051-AA95-95978859C411}" type="doc">
      <dgm:prSet loTypeId="urn:microsoft.com/office/officeart/2005/8/layout/vList5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C95C1C4B-12A7-4EED-A9FD-D98CFD1007DD}">
      <dgm:prSet phldrT="[Texto]" custT="1"/>
      <dgm:spPr>
        <a:solidFill>
          <a:srgbClr val="502800"/>
        </a:solidFill>
      </dgm:spPr>
      <dgm:t>
        <a:bodyPr/>
        <a:lstStyle/>
        <a:p>
          <a:pPr algn="ctr"/>
          <a:r>
            <a:rPr lang="es-ES" sz="2400" b="1" dirty="0" smtClean="0"/>
            <a:t>FUNCIONALIDAD / PROCESOS</a:t>
          </a:r>
          <a:endParaRPr lang="es-ES" sz="2400" b="1" dirty="0"/>
        </a:p>
      </dgm:t>
    </dgm:pt>
    <dgm:pt modelId="{4AD13B46-27B5-42ED-9D4E-660A29AC70E0}" type="parTrans" cxnId="{E88A82AC-10B8-4B51-8490-CEBE4D17CBCA}">
      <dgm:prSet/>
      <dgm:spPr/>
      <dgm:t>
        <a:bodyPr/>
        <a:lstStyle/>
        <a:p>
          <a:pPr algn="just"/>
          <a:endParaRPr lang="es-ES" b="1">
            <a:solidFill>
              <a:srgbClr val="502800"/>
            </a:solidFill>
          </a:endParaRPr>
        </a:p>
      </dgm:t>
    </dgm:pt>
    <dgm:pt modelId="{13CF66E3-37B5-44AE-B26E-61339C1FC007}" type="sibTrans" cxnId="{E88A82AC-10B8-4B51-8490-CEBE4D17CBCA}">
      <dgm:prSet/>
      <dgm:spPr/>
      <dgm:t>
        <a:bodyPr/>
        <a:lstStyle/>
        <a:p>
          <a:pPr algn="just"/>
          <a:endParaRPr lang="es-ES" b="1">
            <a:solidFill>
              <a:srgbClr val="502800"/>
            </a:solidFill>
          </a:endParaRPr>
        </a:p>
      </dgm:t>
    </dgm:pt>
    <dgm:pt modelId="{C010F23C-753A-48E5-ACE2-6C0B2F742E0B}">
      <dgm:prSet phldrT="[Texto]" custT="1"/>
      <dgm:spPr>
        <a:solidFill>
          <a:srgbClr val="502800"/>
        </a:solidFill>
      </dgm:spPr>
      <dgm:t>
        <a:bodyPr/>
        <a:lstStyle/>
        <a:p>
          <a:pPr algn="ctr"/>
          <a:r>
            <a:rPr lang="es-ES" sz="2400" b="1" dirty="0" smtClean="0"/>
            <a:t>BASE SOCIAL – ALCANCE DEL CRM</a:t>
          </a:r>
          <a:endParaRPr lang="es-ES" sz="2400" b="1" dirty="0"/>
        </a:p>
      </dgm:t>
    </dgm:pt>
    <dgm:pt modelId="{105E58F2-508A-4247-9C33-DEE4EDD829C8}" type="parTrans" cxnId="{5D7A822F-E1EB-46B6-8951-BBAF301779BB}">
      <dgm:prSet/>
      <dgm:spPr/>
      <dgm:t>
        <a:bodyPr/>
        <a:lstStyle/>
        <a:p>
          <a:pPr algn="just"/>
          <a:endParaRPr lang="es-ES" b="1">
            <a:solidFill>
              <a:srgbClr val="502800"/>
            </a:solidFill>
          </a:endParaRPr>
        </a:p>
      </dgm:t>
    </dgm:pt>
    <dgm:pt modelId="{D3BA01B0-DB12-4F19-BB33-FE1BCD1FF019}" type="sibTrans" cxnId="{5D7A822F-E1EB-46B6-8951-BBAF301779BB}">
      <dgm:prSet/>
      <dgm:spPr/>
      <dgm:t>
        <a:bodyPr/>
        <a:lstStyle/>
        <a:p>
          <a:pPr algn="just"/>
          <a:endParaRPr lang="es-ES" b="1">
            <a:solidFill>
              <a:srgbClr val="502800"/>
            </a:solidFill>
          </a:endParaRPr>
        </a:p>
      </dgm:t>
    </dgm:pt>
    <dgm:pt modelId="{C53F2574-E9D9-4D19-8404-64605AF5565E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Usuarios/beneficiarios, profesionales, voluntarios, socios y donantes, empresas, AAPP, suscriptores,  clientes, alumnos, “</a:t>
          </a:r>
          <a:r>
            <a:rPr lang="es-ES" sz="1800" b="1" dirty="0" err="1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celebrities</a:t>
          </a:r>
          <a:r>
            <a:rPr lang="es-ES" sz="1800" b="1" dirty="0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”, …</a:t>
          </a:r>
          <a:endParaRPr lang="es-ES" sz="1800" b="1" dirty="0">
            <a:solidFill>
              <a:srgbClr val="502800"/>
            </a:solidFill>
          </a:endParaRPr>
        </a:p>
      </dgm:t>
    </dgm:pt>
    <dgm:pt modelId="{CE734DA1-2B44-4A54-AD1D-1D9B04848D79}" type="parTrans" cxnId="{EC93C49D-6F4E-4363-86D2-CBFBC78F167F}">
      <dgm:prSet/>
      <dgm:spPr/>
      <dgm:t>
        <a:bodyPr/>
        <a:lstStyle/>
        <a:p>
          <a:pPr algn="just"/>
          <a:endParaRPr lang="es-ES"/>
        </a:p>
      </dgm:t>
    </dgm:pt>
    <dgm:pt modelId="{1ABDEF64-192E-4A40-97CB-BED3C994983B}" type="sibTrans" cxnId="{EC93C49D-6F4E-4363-86D2-CBFBC78F167F}">
      <dgm:prSet/>
      <dgm:spPr/>
      <dgm:t>
        <a:bodyPr/>
        <a:lstStyle/>
        <a:p>
          <a:pPr algn="just"/>
          <a:endParaRPr lang="es-ES"/>
        </a:p>
      </dgm:t>
    </dgm:pt>
    <dgm:pt modelId="{0C3C5F28-C5E3-4193-866D-B77659380B01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502800"/>
              </a:solidFill>
              <a:latin typeface="Calibri" pitchFamily="34" charset="0"/>
            </a:rPr>
            <a:t>BBDD única, canales (diferentes niveles de integración), web, formularios, redes sociales, tratamiento de la información y enriquecimiento, eventos, campañas, procesos, informes y consultas, análisis, métodos de pago (cobro), …</a:t>
          </a:r>
          <a:endParaRPr lang="es-ES" sz="1800" b="1" dirty="0">
            <a:solidFill>
              <a:srgbClr val="502800"/>
            </a:solidFill>
          </a:endParaRPr>
        </a:p>
      </dgm:t>
    </dgm:pt>
    <dgm:pt modelId="{8A40E87D-A70B-43AE-A7DC-CB2FD15AD0F2}" type="sibTrans" cxnId="{75E7CD48-7A80-49B3-8BF7-67BEE4613E64}">
      <dgm:prSet/>
      <dgm:spPr/>
      <dgm:t>
        <a:bodyPr/>
        <a:lstStyle/>
        <a:p>
          <a:pPr algn="just"/>
          <a:endParaRPr lang="es-ES"/>
        </a:p>
      </dgm:t>
    </dgm:pt>
    <dgm:pt modelId="{CAEE7646-8A7A-4416-8C11-7637BC9D5918}" type="parTrans" cxnId="{75E7CD48-7A80-49B3-8BF7-67BEE4613E64}">
      <dgm:prSet/>
      <dgm:spPr/>
      <dgm:t>
        <a:bodyPr/>
        <a:lstStyle/>
        <a:p>
          <a:pPr algn="just"/>
          <a:endParaRPr lang="es-ES"/>
        </a:p>
      </dgm:t>
    </dgm:pt>
    <dgm:pt modelId="{5AD8DAFD-8CA0-42AA-9564-5701466B99D0}">
      <dgm:prSet phldrT="[Texto]" custT="1"/>
      <dgm:spPr>
        <a:solidFill>
          <a:srgbClr val="502800"/>
        </a:solidFill>
      </dgm:spPr>
      <dgm:t>
        <a:bodyPr/>
        <a:lstStyle/>
        <a:p>
          <a:pPr algn="ctr"/>
          <a:r>
            <a:rPr lang="es-ES" sz="2400" b="1" dirty="0" smtClean="0"/>
            <a:t>USUARIOS (INT/EXT)</a:t>
          </a:r>
          <a:endParaRPr lang="es-ES" sz="2400" b="1" dirty="0">
            <a:solidFill>
              <a:srgbClr val="502800"/>
            </a:solidFill>
          </a:endParaRPr>
        </a:p>
      </dgm:t>
    </dgm:pt>
    <dgm:pt modelId="{C11BE7C5-E3F1-456A-9B1C-4436342E7564}" type="parTrans" cxnId="{9D52E0FB-CFFB-4B6F-B9DE-F52E8A176169}">
      <dgm:prSet/>
      <dgm:spPr/>
    </dgm:pt>
    <dgm:pt modelId="{1756CADF-A2A0-4315-9560-8B0526CF4B98}" type="sibTrans" cxnId="{9D52E0FB-CFFB-4B6F-B9DE-F52E8A176169}">
      <dgm:prSet/>
      <dgm:spPr/>
    </dgm:pt>
    <dgm:pt modelId="{8D659EE0-22B4-4087-94FB-8E2650AAF125}">
      <dgm:prSet phldrT="[Texto]" custT="1"/>
      <dgm:spPr/>
      <dgm:t>
        <a:bodyPr/>
        <a:lstStyle/>
        <a:p>
          <a:pPr algn="just"/>
          <a:r>
            <a:rPr lang="es-ES" sz="1800" b="1" dirty="0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Junta/Patronato, equipo directivo, técnicos, comunicación, voluntarios, …</a:t>
          </a:r>
          <a:endParaRPr lang="es-ES" sz="1800" b="1" dirty="0">
            <a:solidFill>
              <a:srgbClr val="502800"/>
            </a:solidFill>
          </a:endParaRPr>
        </a:p>
      </dgm:t>
    </dgm:pt>
    <dgm:pt modelId="{762355E1-1E7C-4B6A-A125-768FA80447DA}" type="parTrans" cxnId="{625F0565-3D6E-4AA6-B3CB-F8CD9770180A}">
      <dgm:prSet/>
      <dgm:spPr/>
      <dgm:t>
        <a:bodyPr/>
        <a:lstStyle/>
        <a:p>
          <a:endParaRPr lang="es-ES"/>
        </a:p>
      </dgm:t>
    </dgm:pt>
    <dgm:pt modelId="{71874737-C010-42AD-919E-6B16EE17B21C}" type="sibTrans" cxnId="{625F0565-3D6E-4AA6-B3CB-F8CD9770180A}">
      <dgm:prSet/>
      <dgm:spPr/>
      <dgm:t>
        <a:bodyPr/>
        <a:lstStyle/>
        <a:p>
          <a:endParaRPr lang="es-ES"/>
        </a:p>
      </dgm:t>
    </dgm:pt>
    <dgm:pt modelId="{219FBABD-8519-425E-8DA0-EFDD235BDE9C}" type="pres">
      <dgm:prSet presAssocID="{067AC29A-7E4B-4051-AA95-95978859C41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733A7A-92E3-48E6-9F8E-E274BA009087}" type="pres">
      <dgm:prSet presAssocID="{C010F23C-753A-48E5-ACE2-6C0B2F742E0B}" presName="linNode" presStyleCnt="0"/>
      <dgm:spPr/>
      <dgm:t>
        <a:bodyPr/>
        <a:lstStyle/>
        <a:p>
          <a:endParaRPr lang="es-ES"/>
        </a:p>
      </dgm:t>
    </dgm:pt>
    <dgm:pt modelId="{A7C6282D-2215-4E03-AA1D-539A350DBFF8}" type="pres">
      <dgm:prSet presAssocID="{C010F23C-753A-48E5-ACE2-6C0B2F742E0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7AA012C-2C02-4CBC-AB45-91ABFA4D9575}" type="pres">
      <dgm:prSet presAssocID="{C010F23C-753A-48E5-ACE2-6C0B2F742E0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014431-29CB-42DE-A771-91B77020747A}" type="pres">
      <dgm:prSet presAssocID="{D3BA01B0-DB12-4F19-BB33-FE1BCD1FF019}" presName="sp" presStyleCnt="0"/>
      <dgm:spPr/>
      <dgm:t>
        <a:bodyPr/>
        <a:lstStyle/>
        <a:p>
          <a:endParaRPr lang="es-ES"/>
        </a:p>
      </dgm:t>
    </dgm:pt>
    <dgm:pt modelId="{07502BAA-8D06-4AA2-99E0-842C867BB3C4}" type="pres">
      <dgm:prSet presAssocID="{C95C1C4B-12A7-4EED-A9FD-D98CFD1007DD}" presName="linNode" presStyleCnt="0"/>
      <dgm:spPr/>
      <dgm:t>
        <a:bodyPr/>
        <a:lstStyle/>
        <a:p>
          <a:endParaRPr lang="es-ES"/>
        </a:p>
      </dgm:t>
    </dgm:pt>
    <dgm:pt modelId="{06677C8A-03FD-4B67-A4F9-9EB163F0CD0F}" type="pres">
      <dgm:prSet presAssocID="{C95C1C4B-12A7-4EED-A9FD-D98CFD1007D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25B727-0793-48D2-AF6C-2B691D3D090D}" type="pres">
      <dgm:prSet presAssocID="{C95C1C4B-12A7-4EED-A9FD-D98CFD1007D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414C8A-92BA-4266-8A94-87719595FAAD}" type="pres">
      <dgm:prSet presAssocID="{13CF66E3-37B5-44AE-B26E-61339C1FC007}" presName="sp" presStyleCnt="0"/>
      <dgm:spPr/>
      <dgm:t>
        <a:bodyPr/>
        <a:lstStyle/>
        <a:p>
          <a:endParaRPr lang="es-ES"/>
        </a:p>
      </dgm:t>
    </dgm:pt>
    <dgm:pt modelId="{1A2513D6-1A30-4A06-976B-90A77978ADF8}" type="pres">
      <dgm:prSet presAssocID="{5AD8DAFD-8CA0-42AA-9564-5701466B99D0}" presName="linNode" presStyleCnt="0"/>
      <dgm:spPr/>
    </dgm:pt>
    <dgm:pt modelId="{72AC4BE4-E383-44F6-BE4D-C33D6EB79E4F}" type="pres">
      <dgm:prSet presAssocID="{5AD8DAFD-8CA0-42AA-9564-5701466B99D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9C8B75-2B2C-43C8-987F-AF322114C99C}" type="pres">
      <dgm:prSet presAssocID="{5AD8DAFD-8CA0-42AA-9564-5701466B99D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0184613-F841-4B17-BF40-32F698A43190}" type="presOf" srcId="{0C3C5F28-C5E3-4193-866D-B77659380B01}" destId="{6025B727-0793-48D2-AF6C-2B691D3D090D}" srcOrd="0" destOrd="0" presId="urn:microsoft.com/office/officeart/2005/8/layout/vList5"/>
    <dgm:cxn modelId="{625F0565-3D6E-4AA6-B3CB-F8CD9770180A}" srcId="{5AD8DAFD-8CA0-42AA-9564-5701466B99D0}" destId="{8D659EE0-22B4-4087-94FB-8E2650AAF125}" srcOrd="0" destOrd="0" parTransId="{762355E1-1E7C-4B6A-A125-768FA80447DA}" sibTransId="{71874737-C010-42AD-919E-6B16EE17B21C}"/>
    <dgm:cxn modelId="{2EB1A779-FF55-4E7E-88AB-4DF1C53C342E}" type="presOf" srcId="{C53F2574-E9D9-4D19-8404-64605AF5565E}" destId="{B7AA012C-2C02-4CBC-AB45-91ABFA4D9575}" srcOrd="0" destOrd="0" presId="urn:microsoft.com/office/officeart/2005/8/layout/vList5"/>
    <dgm:cxn modelId="{3AA0DD41-B03A-4F2E-BC92-9655F919A178}" type="presOf" srcId="{067AC29A-7E4B-4051-AA95-95978859C411}" destId="{219FBABD-8519-425E-8DA0-EFDD235BDE9C}" srcOrd="0" destOrd="0" presId="urn:microsoft.com/office/officeart/2005/8/layout/vList5"/>
    <dgm:cxn modelId="{399C8225-0B9E-4DE1-8025-EDBAB76BFCD8}" type="presOf" srcId="{8D659EE0-22B4-4087-94FB-8E2650AAF125}" destId="{0F9C8B75-2B2C-43C8-987F-AF322114C99C}" srcOrd="0" destOrd="0" presId="urn:microsoft.com/office/officeart/2005/8/layout/vList5"/>
    <dgm:cxn modelId="{9D52E0FB-CFFB-4B6F-B9DE-F52E8A176169}" srcId="{067AC29A-7E4B-4051-AA95-95978859C411}" destId="{5AD8DAFD-8CA0-42AA-9564-5701466B99D0}" srcOrd="2" destOrd="0" parTransId="{C11BE7C5-E3F1-456A-9B1C-4436342E7564}" sibTransId="{1756CADF-A2A0-4315-9560-8B0526CF4B98}"/>
    <dgm:cxn modelId="{75E7CD48-7A80-49B3-8BF7-67BEE4613E64}" srcId="{C95C1C4B-12A7-4EED-A9FD-D98CFD1007DD}" destId="{0C3C5F28-C5E3-4193-866D-B77659380B01}" srcOrd="0" destOrd="0" parTransId="{CAEE7646-8A7A-4416-8C11-7637BC9D5918}" sibTransId="{8A40E87D-A70B-43AE-A7DC-CB2FD15AD0F2}"/>
    <dgm:cxn modelId="{89A3DD78-701C-491E-BF4E-E11EE5EFF346}" type="presOf" srcId="{C95C1C4B-12A7-4EED-A9FD-D98CFD1007DD}" destId="{06677C8A-03FD-4B67-A4F9-9EB163F0CD0F}" srcOrd="0" destOrd="0" presId="urn:microsoft.com/office/officeart/2005/8/layout/vList5"/>
    <dgm:cxn modelId="{E88A82AC-10B8-4B51-8490-CEBE4D17CBCA}" srcId="{067AC29A-7E4B-4051-AA95-95978859C411}" destId="{C95C1C4B-12A7-4EED-A9FD-D98CFD1007DD}" srcOrd="1" destOrd="0" parTransId="{4AD13B46-27B5-42ED-9D4E-660A29AC70E0}" sibTransId="{13CF66E3-37B5-44AE-B26E-61339C1FC007}"/>
    <dgm:cxn modelId="{6D25F453-CA0A-4D5D-B111-9075CA9B13CC}" type="presOf" srcId="{C010F23C-753A-48E5-ACE2-6C0B2F742E0B}" destId="{A7C6282D-2215-4E03-AA1D-539A350DBFF8}" srcOrd="0" destOrd="0" presId="urn:microsoft.com/office/officeart/2005/8/layout/vList5"/>
    <dgm:cxn modelId="{9A5E33C7-D95D-4C41-B493-14D8F7757E33}" type="presOf" srcId="{5AD8DAFD-8CA0-42AA-9564-5701466B99D0}" destId="{72AC4BE4-E383-44F6-BE4D-C33D6EB79E4F}" srcOrd="0" destOrd="0" presId="urn:microsoft.com/office/officeart/2005/8/layout/vList5"/>
    <dgm:cxn modelId="{5D7A822F-E1EB-46B6-8951-BBAF301779BB}" srcId="{067AC29A-7E4B-4051-AA95-95978859C411}" destId="{C010F23C-753A-48E5-ACE2-6C0B2F742E0B}" srcOrd="0" destOrd="0" parTransId="{105E58F2-508A-4247-9C33-DEE4EDD829C8}" sibTransId="{D3BA01B0-DB12-4F19-BB33-FE1BCD1FF019}"/>
    <dgm:cxn modelId="{EC93C49D-6F4E-4363-86D2-CBFBC78F167F}" srcId="{C010F23C-753A-48E5-ACE2-6C0B2F742E0B}" destId="{C53F2574-E9D9-4D19-8404-64605AF5565E}" srcOrd="0" destOrd="0" parTransId="{CE734DA1-2B44-4A54-AD1D-1D9B04848D79}" sibTransId="{1ABDEF64-192E-4A40-97CB-BED3C994983B}"/>
    <dgm:cxn modelId="{0A5AAE7F-E5B9-4F86-9CC0-51A520ACA6AC}" type="presParOf" srcId="{219FBABD-8519-425E-8DA0-EFDD235BDE9C}" destId="{E3733A7A-92E3-48E6-9F8E-E274BA009087}" srcOrd="0" destOrd="0" presId="urn:microsoft.com/office/officeart/2005/8/layout/vList5"/>
    <dgm:cxn modelId="{65A063EC-C373-4372-8CD4-9F46832C3E70}" type="presParOf" srcId="{E3733A7A-92E3-48E6-9F8E-E274BA009087}" destId="{A7C6282D-2215-4E03-AA1D-539A350DBFF8}" srcOrd="0" destOrd="0" presId="urn:microsoft.com/office/officeart/2005/8/layout/vList5"/>
    <dgm:cxn modelId="{8816539F-25ED-4F74-993B-ADF2A0EEDA0E}" type="presParOf" srcId="{E3733A7A-92E3-48E6-9F8E-E274BA009087}" destId="{B7AA012C-2C02-4CBC-AB45-91ABFA4D9575}" srcOrd="1" destOrd="0" presId="urn:microsoft.com/office/officeart/2005/8/layout/vList5"/>
    <dgm:cxn modelId="{9A75687D-CB53-4377-A94B-E0580C976574}" type="presParOf" srcId="{219FBABD-8519-425E-8DA0-EFDD235BDE9C}" destId="{3C014431-29CB-42DE-A771-91B77020747A}" srcOrd="1" destOrd="0" presId="urn:microsoft.com/office/officeart/2005/8/layout/vList5"/>
    <dgm:cxn modelId="{A6E53D4B-E3E1-4776-9DE0-3A57FDF558DB}" type="presParOf" srcId="{219FBABD-8519-425E-8DA0-EFDD235BDE9C}" destId="{07502BAA-8D06-4AA2-99E0-842C867BB3C4}" srcOrd="2" destOrd="0" presId="urn:microsoft.com/office/officeart/2005/8/layout/vList5"/>
    <dgm:cxn modelId="{494B159A-6BD5-4C1F-B636-B5B5AD93D088}" type="presParOf" srcId="{07502BAA-8D06-4AA2-99E0-842C867BB3C4}" destId="{06677C8A-03FD-4B67-A4F9-9EB163F0CD0F}" srcOrd="0" destOrd="0" presId="urn:microsoft.com/office/officeart/2005/8/layout/vList5"/>
    <dgm:cxn modelId="{16674EB5-72C2-45F0-A72E-71FAB11E347B}" type="presParOf" srcId="{07502BAA-8D06-4AA2-99E0-842C867BB3C4}" destId="{6025B727-0793-48D2-AF6C-2B691D3D090D}" srcOrd="1" destOrd="0" presId="urn:microsoft.com/office/officeart/2005/8/layout/vList5"/>
    <dgm:cxn modelId="{3B5997A8-46CD-4F71-B8FC-5EFBA2C61DA4}" type="presParOf" srcId="{219FBABD-8519-425E-8DA0-EFDD235BDE9C}" destId="{EC414C8A-92BA-4266-8A94-87719595FAAD}" srcOrd="3" destOrd="0" presId="urn:microsoft.com/office/officeart/2005/8/layout/vList5"/>
    <dgm:cxn modelId="{391DBF62-26C3-4C73-A8DB-D2624C1AC0F1}" type="presParOf" srcId="{219FBABD-8519-425E-8DA0-EFDD235BDE9C}" destId="{1A2513D6-1A30-4A06-976B-90A77978ADF8}" srcOrd="4" destOrd="0" presId="urn:microsoft.com/office/officeart/2005/8/layout/vList5"/>
    <dgm:cxn modelId="{1E74CC2C-4B14-4AA3-9156-0B148C33C74C}" type="presParOf" srcId="{1A2513D6-1A30-4A06-976B-90A77978ADF8}" destId="{72AC4BE4-E383-44F6-BE4D-C33D6EB79E4F}" srcOrd="0" destOrd="0" presId="urn:microsoft.com/office/officeart/2005/8/layout/vList5"/>
    <dgm:cxn modelId="{654DF897-2A1B-404F-A81B-656F0FB44CD1}" type="presParOf" srcId="{1A2513D6-1A30-4A06-976B-90A77978ADF8}" destId="{0F9C8B75-2B2C-43C8-987F-AF322114C9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8B40DA-2B1C-4854-87F6-F5ABACC92460}" type="doc">
      <dgm:prSet loTypeId="urn:microsoft.com/office/officeart/2005/8/layout/vList2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ca-ES"/>
        </a:p>
      </dgm:t>
    </dgm:pt>
    <dgm:pt modelId="{7338E226-4BD1-438E-A7E5-40A665AC47AA}">
      <dgm:prSet phldrT="[Texto]"/>
      <dgm:spPr/>
      <dgm:t>
        <a:bodyPr/>
        <a:lstStyle/>
        <a:p>
          <a:pPr algn="ctr"/>
          <a:r>
            <a:rPr lang="es-ES" b="1" noProof="0" dirty="0" smtClean="0">
              <a:solidFill>
                <a:srgbClr val="502800"/>
              </a:solidFill>
              <a:latin typeface="Calibri" pitchFamily="34" charset="0"/>
            </a:rPr>
            <a:t>Independencia Tecnológica</a:t>
          </a:r>
          <a:endParaRPr lang="es-ES" b="1" noProof="0" dirty="0">
            <a:solidFill>
              <a:srgbClr val="502800"/>
            </a:solidFill>
            <a:latin typeface="Calibri" pitchFamily="34" charset="0"/>
          </a:endParaRPr>
        </a:p>
      </dgm:t>
    </dgm:pt>
    <dgm:pt modelId="{E10B7973-B9FD-476A-904D-54370BE95332}" type="parTrans" cxnId="{1E3C8099-9348-43C0-950A-546500FC8CE5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13A90F26-84DE-4FB2-A67A-4E1811043D40}" type="sibTrans" cxnId="{1E3C8099-9348-43C0-950A-546500FC8CE5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49284D79-EC7B-446D-A523-2A1A51883171}">
      <dgm:prSet phldrT="[Texto]"/>
      <dgm:spPr/>
      <dgm:t>
        <a:bodyPr/>
        <a:lstStyle/>
        <a:p>
          <a:pPr algn="ctr"/>
          <a:r>
            <a:rPr lang="es-ES" b="1" noProof="0" dirty="0" smtClean="0">
              <a:solidFill>
                <a:srgbClr val="502800"/>
              </a:solidFill>
              <a:latin typeface="Calibri" pitchFamily="34" charset="0"/>
            </a:rPr>
            <a:t>Independencia de Costes</a:t>
          </a:r>
          <a:endParaRPr lang="es-ES" b="1" noProof="0" dirty="0">
            <a:solidFill>
              <a:srgbClr val="502800"/>
            </a:solidFill>
            <a:latin typeface="Calibri" pitchFamily="34" charset="0"/>
          </a:endParaRPr>
        </a:p>
      </dgm:t>
    </dgm:pt>
    <dgm:pt modelId="{5B2D514C-7632-46A4-BBAB-CC6C05D3110D}" type="parTrans" cxnId="{BBF7DF29-C4B4-45D0-BA5D-2B8098B3656F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F07C0D52-0176-4A57-ADB2-14C3A8E4BAC9}" type="sibTrans" cxnId="{BBF7DF29-C4B4-45D0-BA5D-2B8098B3656F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0EF18C56-F043-4210-BC1C-9A74F8D0A2B9}">
      <dgm:prSet phldrT="[Texto]"/>
      <dgm:spPr/>
      <dgm:t>
        <a:bodyPr/>
        <a:lstStyle/>
        <a:p>
          <a:pPr algn="ctr"/>
          <a:r>
            <a:rPr lang="es-ES" b="1" noProof="0" dirty="0" smtClean="0">
              <a:solidFill>
                <a:srgbClr val="502800"/>
              </a:solidFill>
              <a:latin typeface="Calibri" pitchFamily="34" charset="0"/>
            </a:rPr>
            <a:t>Independencia de Proveedor</a:t>
          </a:r>
          <a:endParaRPr lang="es-ES" b="1" noProof="0" dirty="0">
            <a:solidFill>
              <a:srgbClr val="502800"/>
            </a:solidFill>
            <a:latin typeface="Calibri" pitchFamily="34" charset="0"/>
          </a:endParaRPr>
        </a:p>
      </dgm:t>
    </dgm:pt>
    <dgm:pt modelId="{2BA61764-CE4A-42A7-A72C-1FF9123C3F32}" type="parTrans" cxnId="{B3015C76-F3B5-4F2C-B4A2-227B29EDAC41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A27945AA-A290-476B-ADCD-B25687A4DC61}" type="sibTrans" cxnId="{B3015C76-F3B5-4F2C-B4A2-227B29EDAC41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8731AA8B-CE17-4C9D-A9A0-C780D1C642A2}">
      <dgm:prSet phldrT="[Texto]"/>
      <dgm:spPr/>
      <dgm:t>
        <a:bodyPr/>
        <a:lstStyle/>
        <a:p>
          <a:pPr algn="ctr"/>
          <a:r>
            <a:rPr lang="es-ES" b="1" noProof="0" dirty="0" smtClean="0">
              <a:solidFill>
                <a:srgbClr val="502800"/>
              </a:solidFill>
              <a:latin typeface="Calibri" pitchFamily="34" charset="0"/>
            </a:rPr>
            <a:t>Independencia del Modelo de Negocio </a:t>
          </a:r>
          <a:endParaRPr lang="es-ES" b="1" noProof="0" dirty="0">
            <a:solidFill>
              <a:srgbClr val="502800"/>
            </a:solidFill>
            <a:latin typeface="Calibri" pitchFamily="34" charset="0"/>
          </a:endParaRPr>
        </a:p>
      </dgm:t>
    </dgm:pt>
    <dgm:pt modelId="{99FF026B-035C-4435-AD94-579DC488F505}" type="parTrans" cxnId="{ED987876-52BD-46CD-A403-BDE35BCA6A9B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429753EE-DCF5-4A48-AE27-0101467D2B55}" type="sibTrans" cxnId="{ED987876-52BD-46CD-A403-BDE35BCA6A9B}">
      <dgm:prSet/>
      <dgm:spPr/>
      <dgm:t>
        <a:bodyPr/>
        <a:lstStyle/>
        <a:p>
          <a:pPr algn="ctr"/>
          <a:endParaRPr lang="es-ES" b="1" noProof="0">
            <a:solidFill>
              <a:srgbClr val="502800"/>
            </a:solidFill>
            <a:latin typeface="Calibri" pitchFamily="34" charset="0"/>
          </a:endParaRPr>
        </a:p>
      </dgm:t>
    </dgm:pt>
    <dgm:pt modelId="{EFDBE544-A094-42B1-AF49-B6AAA8A65F4B}" type="pres">
      <dgm:prSet presAssocID="{E38B40DA-2B1C-4854-87F6-F5ABACC924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E7D79A2E-B9FA-4EDA-901B-4E6DD9ED5136}" type="pres">
      <dgm:prSet presAssocID="{7338E226-4BD1-438E-A7E5-40A665AC47A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99ECFF0D-0EEC-4479-B8A3-310847FE04D1}" type="pres">
      <dgm:prSet presAssocID="{13A90F26-84DE-4FB2-A67A-4E1811043D40}" presName="spacer" presStyleCnt="0"/>
      <dgm:spPr/>
      <dgm:t>
        <a:bodyPr/>
        <a:lstStyle/>
        <a:p>
          <a:endParaRPr lang="ca-ES"/>
        </a:p>
      </dgm:t>
    </dgm:pt>
    <dgm:pt modelId="{0EBCB361-1193-47F9-9FA1-389E2FFE15F7}" type="pres">
      <dgm:prSet presAssocID="{49284D79-EC7B-446D-A523-2A1A5188317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5A291339-FF53-488B-AFFE-B053EC9D7A8E}" type="pres">
      <dgm:prSet presAssocID="{F07C0D52-0176-4A57-ADB2-14C3A8E4BAC9}" presName="spacer" presStyleCnt="0"/>
      <dgm:spPr/>
      <dgm:t>
        <a:bodyPr/>
        <a:lstStyle/>
        <a:p>
          <a:endParaRPr lang="ca-ES"/>
        </a:p>
      </dgm:t>
    </dgm:pt>
    <dgm:pt modelId="{12A2AE9C-2A07-4EDA-81C8-A00AC386CC7A}" type="pres">
      <dgm:prSet presAssocID="{0EF18C56-F043-4210-BC1C-9A74F8D0A2B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0787523F-B600-4099-8AC5-FE9A76C92B07}" type="pres">
      <dgm:prSet presAssocID="{A27945AA-A290-476B-ADCD-B25687A4DC61}" presName="spacer" presStyleCnt="0"/>
      <dgm:spPr/>
      <dgm:t>
        <a:bodyPr/>
        <a:lstStyle/>
        <a:p>
          <a:endParaRPr lang="ca-ES"/>
        </a:p>
      </dgm:t>
    </dgm:pt>
    <dgm:pt modelId="{34407C8B-AA69-487F-832D-5C3A7B74412E}" type="pres">
      <dgm:prSet presAssocID="{8731AA8B-CE17-4C9D-A9A0-C780D1C642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A7248917-4821-4C45-939E-ADC582BCECA9}" type="presOf" srcId="{0EF18C56-F043-4210-BC1C-9A74F8D0A2B9}" destId="{12A2AE9C-2A07-4EDA-81C8-A00AC386CC7A}" srcOrd="0" destOrd="0" presId="urn:microsoft.com/office/officeart/2005/8/layout/vList2"/>
    <dgm:cxn modelId="{1E3C8099-9348-43C0-950A-546500FC8CE5}" srcId="{E38B40DA-2B1C-4854-87F6-F5ABACC92460}" destId="{7338E226-4BD1-438E-A7E5-40A665AC47AA}" srcOrd="0" destOrd="0" parTransId="{E10B7973-B9FD-476A-904D-54370BE95332}" sibTransId="{13A90F26-84DE-4FB2-A67A-4E1811043D40}"/>
    <dgm:cxn modelId="{E8D95C85-9D57-4AE4-940D-4420467420DF}" type="presOf" srcId="{E38B40DA-2B1C-4854-87F6-F5ABACC92460}" destId="{EFDBE544-A094-42B1-AF49-B6AAA8A65F4B}" srcOrd="0" destOrd="0" presId="urn:microsoft.com/office/officeart/2005/8/layout/vList2"/>
    <dgm:cxn modelId="{BBF7DF29-C4B4-45D0-BA5D-2B8098B3656F}" srcId="{E38B40DA-2B1C-4854-87F6-F5ABACC92460}" destId="{49284D79-EC7B-446D-A523-2A1A51883171}" srcOrd="1" destOrd="0" parTransId="{5B2D514C-7632-46A4-BBAB-CC6C05D3110D}" sibTransId="{F07C0D52-0176-4A57-ADB2-14C3A8E4BAC9}"/>
    <dgm:cxn modelId="{B2B9390B-8038-4580-A30D-76E0A8F161D7}" type="presOf" srcId="{49284D79-EC7B-446D-A523-2A1A51883171}" destId="{0EBCB361-1193-47F9-9FA1-389E2FFE15F7}" srcOrd="0" destOrd="0" presId="urn:microsoft.com/office/officeart/2005/8/layout/vList2"/>
    <dgm:cxn modelId="{D3F1BC88-CE62-452A-9F90-6A1B0A794B37}" type="presOf" srcId="{8731AA8B-CE17-4C9D-A9A0-C780D1C642A2}" destId="{34407C8B-AA69-487F-832D-5C3A7B74412E}" srcOrd="0" destOrd="0" presId="urn:microsoft.com/office/officeart/2005/8/layout/vList2"/>
    <dgm:cxn modelId="{ED987876-52BD-46CD-A403-BDE35BCA6A9B}" srcId="{E38B40DA-2B1C-4854-87F6-F5ABACC92460}" destId="{8731AA8B-CE17-4C9D-A9A0-C780D1C642A2}" srcOrd="3" destOrd="0" parTransId="{99FF026B-035C-4435-AD94-579DC488F505}" sibTransId="{429753EE-DCF5-4A48-AE27-0101467D2B55}"/>
    <dgm:cxn modelId="{F0D13DBA-576D-4A52-94DA-1BAC7EAAD82C}" type="presOf" srcId="{7338E226-4BD1-438E-A7E5-40A665AC47AA}" destId="{E7D79A2E-B9FA-4EDA-901B-4E6DD9ED5136}" srcOrd="0" destOrd="0" presId="urn:microsoft.com/office/officeart/2005/8/layout/vList2"/>
    <dgm:cxn modelId="{B3015C76-F3B5-4F2C-B4A2-227B29EDAC41}" srcId="{E38B40DA-2B1C-4854-87F6-F5ABACC92460}" destId="{0EF18C56-F043-4210-BC1C-9A74F8D0A2B9}" srcOrd="2" destOrd="0" parTransId="{2BA61764-CE4A-42A7-A72C-1FF9123C3F32}" sibTransId="{A27945AA-A290-476B-ADCD-B25687A4DC61}"/>
    <dgm:cxn modelId="{193CB00E-A317-4639-9D5C-4C6CF8E61DA2}" type="presParOf" srcId="{EFDBE544-A094-42B1-AF49-B6AAA8A65F4B}" destId="{E7D79A2E-B9FA-4EDA-901B-4E6DD9ED5136}" srcOrd="0" destOrd="0" presId="urn:microsoft.com/office/officeart/2005/8/layout/vList2"/>
    <dgm:cxn modelId="{4E342156-D8B5-400D-8CAF-31A1D85E506A}" type="presParOf" srcId="{EFDBE544-A094-42B1-AF49-B6AAA8A65F4B}" destId="{99ECFF0D-0EEC-4479-B8A3-310847FE04D1}" srcOrd="1" destOrd="0" presId="urn:microsoft.com/office/officeart/2005/8/layout/vList2"/>
    <dgm:cxn modelId="{65007DC2-BE9A-41B9-A507-22B7D763A7E8}" type="presParOf" srcId="{EFDBE544-A094-42B1-AF49-B6AAA8A65F4B}" destId="{0EBCB361-1193-47F9-9FA1-389E2FFE15F7}" srcOrd="2" destOrd="0" presId="urn:microsoft.com/office/officeart/2005/8/layout/vList2"/>
    <dgm:cxn modelId="{5FA26FFB-9EBF-4D37-90D7-8483CA94A5D1}" type="presParOf" srcId="{EFDBE544-A094-42B1-AF49-B6AAA8A65F4B}" destId="{5A291339-FF53-488B-AFFE-B053EC9D7A8E}" srcOrd="3" destOrd="0" presId="urn:microsoft.com/office/officeart/2005/8/layout/vList2"/>
    <dgm:cxn modelId="{8EC93AA4-876E-452A-83FA-20EC062EC604}" type="presParOf" srcId="{EFDBE544-A094-42B1-AF49-B6AAA8A65F4B}" destId="{12A2AE9C-2A07-4EDA-81C8-A00AC386CC7A}" srcOrd="4" destOrd="0" presId="urn:microsoft.com/office/officeart/2005/8/layout/vList2"/>
    <dgm:cxn modelId="{DFC680B3-DFA0-41E2-86B8-BD3AC6B2E70C}" type="presParOf" srcId="{EFDBE544-A094-42B1-AF49-B6AAA8A65F4B}" destId="{0787523F-B600-4099-8AC5-FE9A76C92B07}" srcOrd="5" destOrd="0" presId="urn:microsoft.com/office/officeart/2005/8/layout/vList2"/>
    <dgm:cxn modelId="{36876111-8FC8-494D-A02E-8C35F098379E}" type="presParOf" srcId="{EFDBE544-A094-42B1-AF49-B6AAA8A65F4B}" destId="{34407C8B-AA69-487F-832D-5C3A7B74412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187F0B-9692-46ED-B4E8-2D98851E97E5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2ADB51D-1CD6-4BEC-AAFB-AC9F73239E1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MÁS DATOS RECOGIDOS</a:t>
          </a:r>
          <a:endParaRPr lang="es-ES" b="1" dirty="0">
            <a:solidFill>
              <a:srgbClr val="502800"/>
            </a:solidFill>
          </a:endParaRPr>
        </a:p>
      </dgm:t>
    </dgm:pt>
    <dgm:pt modelId="{2266D283-A07D-4DD5-B2BA-1C52BEC5EFD5}" type="parTrans" cxnId="{BA89236A-94B2-47C2-AE8A-B51F478635D6}">
      <dgm:prSet/>
      <dgm:spPr/>
      <dgm:t>
        <a:bodyPr/>
        <a:lstStyle/>
        <a:p>
          <a:endParaRPr lang="es-ES"/>
        </a:p>
      </dgm:t>
    </dgm:pt>
    <dgm:pt modelId="{4C1E507B-3D05-49E1-B530-498876BCEBF0}" type="sibTrans" cxnId="{BA89236A-94B2-47C2-AE8A-B51F478635D6}">
      <dgm:prSet/>
      <dgm:spPr/>
      <dgm:t>
        <a:bodyPr/>
        <a:lstStyle/>
        <a:p>
          <a:endParaRPr lang="es-ES"/>
        </a:p>
      </dgm:t>
    </dgm:pt>
    <dgm:pt modelId="{BE73F81E-8438-4E0C-B04B-9F945756B36C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ORIENTACIÓN A CIUDADANÍA (SENSIBILIZAR, APOYO, …)</a:t>
          </a:r>
          <a:endParaRPr lang="es-ES" b="1" dirty="0">
            <a:solidFill>
              <a:srgbClr val="502800"/>
            </a:solidFill>
          </a:endParaRPr>
        </a:p>
      </dgm:t>
    </dgm:pt>
    <dgm:pt modelId="{CDAAFDDD-5ED7-42BA-9D97-7ED02D1E4576}" type="parTrans" cxnId="{F616F357-B0FE-4FB9-956E-A3DC460E5A69}">
      <dgm:prSet/>
      <dgm:spPr/>
      <dgm:t>
        <a:bodyPr/>
        <a:lstStyle/>
        <a:p>
          <a:endParaRPr lang="es-ES"/>
        </a:p>
      </dgm:t>
    </dgm:pt>
    <dgm:pt modelId="{ED43FFC5-0A17-4417-8A27-86BAC5C8A40A}" type="sibTrans" cxnId="{F616F357-B0FE-4FB9-956E-A3DC460E5A69}">
      <dgm:prSet/>
      <dgm:spPr/>
      <dgm:t>
        <a:bodyPr/>
        <a:lstStyle/>
        <a:p>
          <a:endParaRPr lang="es-ES"/>
        </a:p>
      </dgm:t>
    </dgm:pt>
    <dgm:pt modelId="{31CF9005-CF3C-4CCF-A232-DB892047048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MENOS PRESUPUESTO Y CON MENOS RRHH</a:t>
          </a:r>
          <a:endParaRPr lang="es-ES" b="1" dirty="0">
            <a:solidFill>
              <a:srgbClr val="502800"/>
            </a:solidFill>
          </a:endParaRPr>
        </a:p>
      </dgm:t>
    </dgm:pt>
    <dgm:pt modelId="{521692EE-1CE2-4FC1-B20F-9B644DE6AB30}" type="parTrans" cxnId="{F21DB180-B480-4C97-95A1-A79C0AC833E0}">
      <dgm:prSet/>
      <dgm:spPr/>
      <dgm:t>
        <a:bodyPr/>
        <a:lstStyle/>
        <a:p>
          <a:endParaRPr lang="es-ES"/>
        </a:p>
      </dgm:t>
    </dgm:pt>
    <dgm:pt modelId="{95D2BFF5-899A-4127-8C45-814DBB870DE2}" type="sibTrans" cxnId="{F21DB180-B480-4C97-95A1-A79C0AC833E0}">
      <dgm:prSet/>
      <dgm:spPr/>
      <dgm:t>
        <a:bodyPr/>
        <a:lstStyle/>
        <a:p>
          <a:endParaRPr lang="es-ES"/>
        </a:p>
      </dgm:t>
    </dgm:pt>
    <dgm:pt modelId="{AD75FF4B-C0BB-41D7-82C1-B20B9C01DEB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INEFICIENCIAS EN PROCESOS</a:t>
          </a:r>
          <a:endParaRPr lang="es-ES" b="1" dirty="0">
            <a:solidFill>
              <a:srgbClr val="502800"/>
            </a:solidFill>
          </a:endParaRPr>
        </a:p>
      </dgm:t>
    </dgm:pt>
    <dgm:pt modelId="{D3031CE3-9524-4450-9606-EB5B5948DB54}" type="parTrans" cxnId="{FD2A6D46-95EB-475D-AB68-35FF3D323276}">
      <dgm:prSet/>
      <dgm:spPr/>
      <dgm:t>
        <a:bodyPr/>
        <a:lstStyle/>
        <a:p>
          <a:endParaRPr lang="es-ES"/>
        </a:p>
      </dgm:t>
    </dgm:pt>
    <dgm:pt modelId="{4476E36B-C9B4-4177-91E0-6D39D254ABC6}" type="sibTrans" cxnId="{FD2A6D46-95EB-475D-AB68-35FF3D323276}">
      <dgm:prSet/>
      <dgm:spPr/>
      <dgm:t>
        <a:bodyPr/>
        <a:lstStyle/>
        <a:p>
          <a:endParaRPr lang="es-ES"/>
        </a:p>
      </dgm:t>
    </dgm:pt>
    <dgm:pt modelId="{DFD4F868-52FC-4A46-AB08-73EC7BEEB5C1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MÁS CAPTACIÓN FONDOS PRIVADOS</a:t>
          </a:r>
          <a:endParaRPr lang="es-ES" b="1" dirty="0">
            <a:solidFill>
              <a:srgbClr val="502800"/>
            </a:solidFill>
          </a:endParaRPr>
        </a:p>
      </dgm:t>
    </dgm:pt>
    <dgm:pt modelId="{22094C0B-4F47-4FB5-A6C2-A0314C874405}" type="parTrans" cxnId="{2FF7DA62-CE00-4B47-A06E-4CBB972F85A6}">
      <dgm:prSet/>
      <dgm:spPr/>
      <dgm:t>
        <a:bodyPr/>
        <a:lstStyle/>
        <a:p>
          <a:endParaRPr lang="es-ES"/>
        </a:p>
      </dgm:t>
    </dgm:pt>
    <dgm:pt modelId="{7EA92929-C2CB-4ECC-A404-AAB8CD9F0D10}" type="sibTrans" cxnId="{2FF7DA62-CE00-4B47-A06E-4CBB972F85A6}">
      <dgm:prSet/>
      <dgm:spPr/>
      <dgm:t>
        <a:bodyPr/>
        <a:lstStyle/>
        <a:p>
          <a:endParaRPr lang="es-ES"/>
        </a:p>
      </dgm:t>
    </dgm:pt>
    <dgm:pt modelId="{0F8A3629-C2D0-4E2E-AF28-E06E20EB49BF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MÁS CANALES 	DE RELACIÓN CON EL ENTORNO</a:t>
          </a:r>
          <a:endParaRPr lang="es-ES" b="1" dirty="0">
            <a:solidFill>
              <a:srgbClr val="502800"/>
            </a:solidFill>
          </a:endParaRPr>
        </a:p>
      </dgm:t>
    </dgm:pt>
    <dgm:pt modelId="{ED605797-D777-44AD-9261-3161B9C9B2DB}" type="parTrans" cxnId="{4161B6A3-23D7-4B31-87EC-72AC0F0C9764}">
      <dgm:prSet/>
      <dgm:spPr/>
      <dgm:t>
        <a:bodyPr/>
        <a:lstStyle/>
        <a:p>
          <a:endParaRPr lang="es-ES"/>
        </a:p>
      </dgm:t>
    </dgm:pt>
    <dgm:pt modelId="{5FA7B01D-95F7-4DBD-92BB-B75A80ADF976}" type="sibTrans" cxnId="{4161B6A3-23D7-4B31-87EC-72AC0F0C9764}">
      <dgm:prSet/>
      <dgm:spPr/>
      <dgm:t>
        <a:bodyPr/>
        <a:lstStyle/>
        <a:p>
          <a:endParaRPr lang="es-ES"/>
        </a:p>
      </dgm:t>
    </dgm:pt>
    <dgm:pt modelId="{D896BF2B-258E-43BD-9969-D89670D99F81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SIN CRM’S CON CUOTA RELEVANTE</a:t>
          </a:r>
          <a:endParaRPr lang="es-ES" b="1" dirty="0">
            <a:solidFill>
              <a:srgbClr val="502800"/>
            </a:solidFill>
          </a:endParaRPr>
        </a:p>
      </dgm:t>
    </dgm:pt>
    <dgm:pt modelId="{04FD2F41-261E-431A-A4E2-6C20891A28AD}" type="parTrans" cxnId="{0A884E89-45B2-4A3F-A0A0-C87E59A199C8}">
      <dgm:prSet/>
      <dgm:spPr/>
      <dgm:t>
        <a:bodyPr/>
        <a:lstStyle/>
        <a:p>
          <a:endParaRPr lang="es-ES"/>
        </a:p>
      </dgm:t>
    </dgm:pt>
    <dgm:pt modelId="{D7F7AA92-8BF2-49E2-B577-B1256684E33A}" type="sibTrans" cxnId="{0A884E89-45B2-4A3F-A0A0-C87E59A199C8}">
      <dgm:prSet/>
      <dgm:spPr/>
      <dgm:t>
        <a:bodyPr/>
        <a:lstStyle/>
        <a:p>
          <a:endParaRPr lang="es-ES"/>
        </a:p>
      </dgm:t>
    </dgm:pt>
    <dgm:pt modelId="{391C5410-B745-4A70-AE1A-CFC6DC3FE15D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EXPERIENCIAS FALLIDAS</a:t>
          </a:r>
          <a:endParaRPr lang="es-ES" b="1" dirty="0">
            <a:solidFill>
              <a:srgbClr val="502800"/>
            </a:solidFill>
          </a:endParaRPr>
        </a:p>
      </dgm:t>
    </dgm:pt>
    <dgm:pt modelId="{9D13C93D-A52F-42B1-9A4E-4CEBF11662CB}" type="parTrans" cxnId="{37B15486-D72A-4618-8463-50C63A80812F}">
      <dgm:prSet/>
      <dgm:spPr/>
      <dgm:t>
        <a:bodyPr/>
        <a:lstStyle/>
        <a:p>
          <a:endParaRPr lang="es-ES"/>
        </a:p>
      </dgm:t>
    </dgm:pt>
    <dgm:pt modelId="{A424BCD1-FC51-49F3-B5CE-793BC84EC890}" type="sibTrans" cxnId="{37B15486-D72A-4618-8463-50C63A80812F}">
      <dgm:prSet/>
      <dgm:spPr/>
      <dgm:t>
        <a:bodyPr/>
        <a:lstStyle/>
        <a:p>
          <a:endParaRPr lang="es-ES"/>
        </a:p>
      </dgm:t>
    </dgm:pt>
    <dgm:pt modelId="{E8D49F1D-5614-44C2-B608-F0740925067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SOLUCIONES PARCIALES</a:t>
          </a:r>
          <a:endParaRPr lang="es-ES" b="1" dirty="0">
            <a:solidFill>
              <a:srgbClr val="502800"/>
            </a:solidFill>
          </a:endParaRPr>
        </a:p>
      </dgm:t>
    </dgm:pt>
    <dgm:pt modelId="{05DFA693-3B2B-4750-BBE1-93D33734B3E7}" type="parTrans" cxnId="{C448E1DD-F3E9-4D2B-9623-15B61125639C}">
      <dgm:prSet/>
      <dgm:spPr/>
      <dgm:t>
        <a:bodyPr/>
        <a:lstStyle/>
        <a:p>
          <a:endParaRPr lang="es-ES"/>
        </a:p>
      </dgm:t>
    </dgm:pt>
    <dgm:pt modelId="{66612A95-D1E2-4194-9714-7EA8CA14112F}" type="sibTrans" cxnId="{C448E1DD-F3E9-4D2B-9623-15B61125639C}">
      <dgm:prSet/>
      <dgm:spPr/>
      <dgm:t>
        <a:bodyPr/>
        <a:lstStyle/>
        <a:p>
          <a:endParaRPr lang="es-ES"/>
        </a:p>
      </dgm:t>
    </dgm:pt>
    <dgm:pt modelId="{31B8B9E3-8378-4FAD-87E5-EE71FFA616EA}" type="pres">
      <dgm:prSet presAssocID="{3A187F0B-9692-46ED-B4E8-2D98851E97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25B63E-77A5-4E05-ABDA-2241D6DF8C1C}" type="pres">
      <dgm:prSet presAssocID="{92ADB51D-1CD6-4BEC-AAFB-AC9F73239E1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0D7B3-5CBF-4865-A06E-A6D43565D3F8}" type="pres">
      <dgm:prSet presAssocID="{4C1E507B-3D05-49E1-B530-498876BCEBF0}" presName="sibTrans" presStyleLbl="sibTrans1D1" presStyleIdx="0" presStyleCnt="8"/>
      <dgm:spPr/>
      <dgm:t>
        <a:bodyPr/>
        <a:lstStyle/>
        <a:p>
          <a:endParaRPr lang="es-ES"/>
        </a:p>
      </dgm:t>
    </dgm:pt>
    <dgm:pt modelId="{247F5054-3799-448D-9FE5-E35447C1904F}" type="pres">
      <dgm:prSet presAssocID="{4C1E507B-3D05-49E1-B530-498876BCEBF0}" presName="connectorText" presStyleLbl="sibTrans1D1" presStyleIdx="0" presStyleCnt="8"/>
      <dgm:spPr/>
      <dgm:t>
        <a:bodyPr/>
        <a:lstStyle/>
        <a:p>
          <a:endParaRPr lang="es-ES"/>
        </a:p>
      </dgm:t>
    </dgm:pt>
    <dgm:pt modelId="{9C475769-2F11-41E8-8717-2966347AC4A2}" type="pres">
      <dgm:prSet presAssocID="{BE73F81E-8438-4E0C-B04B-9F945756B36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50E84-B9AC-4802-9D9C-FA317B372A8D}" type="pres">
      <dgm:prSet presAssocID="{ED43FFC5-0A17-4417-8A27-86BAC5C8A40A}" presName="sibTrans" presStyleLbl="sibTrans1D1" presStyleIdx="1" presStyleCnt="8"/>
      <dgm:spPr/>
      <dgm:t>
        <a:bodyPr/>
        <a:lstStyle/>
        <a:p>
          <a:endParaRPr lang="es-ES"/>
        </a:p>
      </dgm:t>
    </dgm:pt>
    <dgm:pt modelId="{C9B69A4F-D9B6-4648-B6A3-8DCF5DA59B5A}" type="pres">
      <dgm:prSet presAssocID="{ED43FFC5-0A17-4417-8A27-86BAC5C8A40A}" presName="connectorText" presStyleLbl="sibTrans1D1" presStyleIdx="1" presStyleCnt="8"/>
      <dgm:spPr/>
      <dgm:t>
        <a:bodyPr/>
        <a:lstStyle/>
        <a:p>
          <a:endParaRPr lang="es-ES"/>
        </a:p>
      </dgm:t>
    </dgm:pt>
    <dgm:pt modelId="{621E8511-9AB3-4445-A481-02F2D720935F}" type="pres">
      <dgm:prSet presAssocID="{31CF9005-CF3C-4CCF-A232-DB892047048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3B995-A948-4DD1-A1BD-437C2551F9FE}" type="pres">
      <dgm:prSet presAssocID="{95D2BFF5-899A-4127-8C45-814DBB870DE2}" presName="sibTrans" presStyleLbl="sibTrans1D1" presStyleIdx="2" presStyleCnt="8"/>
      <dgm:spPr/>
      <dgm:t>
        <a:bodyPr/>
        <a:lstStyle/>
        <a:p>
          <a:endParaRPr lang="es-ES"/>
        </a:p>
      </dgm:t>
    </dgm:pt>
    <dgm:pt modelId="{DE72CA04-48B0-4A08-9264-39A8CAD6CA4C}" type="pres">
      <dgm:prSet presAssocID="{95D2BFF5-899A-4127-8C45-814DBB870DE2}" presName="connectorText" presStyleLbl="sibTrans1D1" presStyleIdx="2" presStyleCnt="8"/>
      <dgm:spPr/>
      <dgm:t>
        <a:bodyPr/>
        <a:lstStyle/>
        <a:p>
          <a:endParaRPr lang="es-ES"/>
        </a:p>
      </dgm:t>
    </dgm:pt>
    <dgm:pt modelId="{4CA13F21-9B5C-497C-9329-2E332350821F}" type="pres">
      <dgm:prSet presAssocID="{DFD4F868-52FC-4A46-AB08-73EC7BEEB5C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B4B464-9AF2-4FED-ACCF-6263645743AA}" type="pres">
      <dgm:prSet presAssocID="{7EA92929-C2CB-4ECC-A404-AAB8CD9F0D10}" presName="sibTrans" presStyleLbl="sibTrans1D1" presStyleIdx="3" presStyleCnt="8"/>
      <dgm:spPr/>
      <dgm:t>
        <a:bodyPr/>
        <a:lstStyle/>
        <a:p>
          <a:endParaRPr lang="es-ES"/>
        </a:p>
      </dgm:t>
    </dgm:pt>
    <dgm:pt modelId="{C08C8531-56DC-4789-B7C2-6435A65639C2}" type="pres">
      <dgm:prSet presAssocID="{7EA92929-C2CB-4ECC-A404-AAB8CD9F0D10}" presName="connectorText" presStyleLbl="sibTrans1D1" presStyleIdx="3" presStyleCnt="8"/>
      <dgm:spPr/>
      <dgm:t>
        <a:bodyPr/>
        <a:lstStyle/>
        <a:p>
          <a:endParaRPr lang="es-ES"/>
        </a:p>
      </dgm:t>
    </dgm:pt>
    <dgm:pt modelId="{0A44DBF2-13EF-42BC-A67A-B90DF37BAD2F}" type="pres">
      <dgm:prSet presAssocID="{AD75FF4B-C0BB-41D7-82C1-B20B9C01DEBA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12EFE-AABB-430C-B5AB-FBE68063D5CB}" type="pres">
      <dgm:prSet presAssocID="{4476E36B-C9B4-4177-91E0-6D39D254ABC6}" presName="sibTrans" presStyleLbl="sibTrans1D1" presStyleIdx="4" presStyleCnt="8"/>
      <dgm:spPr/>
      <dgm:t>
        <a:bodyPr/>
        <a:lstStyle/>
        <a:p>
          <a:endParaRPr lang="es-ES"/>
        </a:p>
      </dgm:t>
    </dgm:pt>
    <dgm:pt modelId="{3FCADA2C-2BF7-45D2-9F38-56CD4F281158}" type="pres">
      <dgm:prSet presAssocID="{4476E36B-C9B4-4177-91E0-6D39D254ABC6}" presName="connectorText" presStyleLbl="sibTrans1D1" presStyleIdx="4" presStyleCnt="8"/>
      <dgm:spPr/>
      <dgm:t>
        <a:bodyPr/>
        <a:lstStyle/>
        <a:p>
          <a:endParaRPr lang="es-ES"/>
        </a:p>
      </dgm:t>
    </dgm:pt>
    <dgm:pt modelId="{15849E19-06B3-4542-9523-B6C86B8C9BD3}" type="pres">
      <dgm:prSet presAssocID="{0F8A3629-C2D0-4E2E-AF28-E06E20EB49B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6FF2B-973C-414D-952C-AB63A7058D6F}" type="pres">
      <dgm:prSet presAssocID="{5FA7B01D-95F7-4DBD-92BB-B75A80ADF976}" presName="sibTrans" presStyleLbl="sibTrans1D1" presStyleIdx="5" presStyleCnt="8"/>
      <dgm:spPr/>
      <dgm:t>
        <a:bodyPr/>
        <a:lstStyle/>
        <a:p>
          <a:endParaRPr lang="es-ES"/>
        </a:p>
      </dgm:t>
    </dgm:pt>
    <dgm:pt modelId="{16DC9CDA-48EB-403F-B910-A2BC97C39A7A}" type="pres">
      <dgm:prSet presAssocID="{5FA7B01D-95F7-4DBD-92BB-B75A80ADF976}" presName="connectorText" presStyleLbl="sibTrans1D1" presStyleIdx="5" presStyleCnt="8"/>
      <dgm:spPr/>
      <dgm:t>
        <a:bodyPr/>
        <a:lstStyle/>
        <a:p>
          <a:endParaRPr lang="es-ES"/>
        </a:p>
      </dgm:t>
    </dgm:pt>
    <dgm:pt modelId="{5662625B-E129-4A96-9A69-93AACBA9CFF3}" type="pres">
      <dgm:prSet presAssocID="{D896BF2B-258E-43BD-9969-D89670D99F8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2A34B-9CDE-4612-9A77-D99EF04BC13B}" type="pres">
      <dgm:prSet presAssocID="{D7F7AA92-8BF2-49E2-B577-B1256684E33A}" presName="sibTrans" presStyleLbl="sibTrans1D1" presStyleIdx="6" presStyleCnt="8"/>
      <dgm:spPr/>
      <dgm:t>
        <a:bodyPr/>
        <a:lstStyle/>
        <a:p>
          <a:endParaRPr lang="es-ES"/>
        </a:p>
      </dgm:t>
    </dgm:pt>
    <dgm:pt modelId="{D1DC95D3-60A9-429E-9C98-4E3E2D9C0E16}" type="pres">
      <dgm:prSet presAssocID="{D7F7AA92-8BF2-49E2-B577-B1256684E33A}" presName="connectorText" presStyleLbl="sibTrans1D1" presStyleIdx="6" presStyleCnt="8"/>
      <dgm:spPr/>
      <dgm:t>
        <a:bodyPr/>
        <a:lstStyle/>
        <a:p>
          <a:endParaRPr lang="es-ES"/>
        </a:p>
      </dgm:t>
    </dgm:pt>
    <dgm:pt modelId="{AD0CE080-BB98-4C00-90A3-4FB15D585320}" type="pres">
      <dgm:prSet presAssocID="{391C5410-B745-4A70-AE1A-CFC6DC3FE15D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BF9CBB-FF44-4A48-AA30-2AD946A16519}" type="pres">
      <dgm:prSet presAssocID="{A424BCD1-FC51-49F3-B5CE-793BC84EC890}" presName="sibTrans" presStyleLbl="sibTrans1D1" presStyleIdx="7" presStyleCnt="8"/>
      <dgm:spPr/>
      <dgm:t>
        <a:bodyPr/>
        <a:lstStyle/>
        <a:p>
          <a:endParaRPr lang="es-ES"/>
        </a:p>
      </dgm:t>
    </dgm:pt>
    <dgm:pt modelId="{EB5F8541-EC2C-4317-BDA7-201AE7D0D653}" type="pres">
      <dgm:prSet presAssocID="{A424BCD1-FC51-49F3-B5CE-793BC84EC890}" presName="connectorText" presStyleLbl="sibTrans1D1" presStyleIdx="7" presStyleCnt="8"/>
      <dgm:spPr/>
      <dgm:t>
        <a:bodyPr/>
        <a:lstStyle/>
        <a:p>
          <a:endParaRPr lang="es-ES"/>
        </a:p>
      </dgm:t>
    </dgm:pt>
    <dgm:pt modelId="{E0B0DADA-0D96-4664-90C7-E5B7F0E725F0}" type="pres">
      <dgm:prSet presAssocID="{E8D49F1D-5614-44C2-B608-F0740925067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B2516DC-F6B7-4400-9A8A-061447A1D5AC}" type="presOf" srcId="{BE73F81E-8438-4E0C-B04B-9F945756B36C}" destId="{9C475769-2F11-41E8-8717-2966347AC4A2}" srcOrd="0" destOrd="0" presId="urn:microsoft.com/office/officeart/2005/8/layout/bProcess3"/>
    <dgm:cxn modelId="{2FF7DA62-CE00-4B47-A06E-4CBB972F85A6}" srcId="{3A187F0B-9692-46ED-B4E8-2D98851E97E5}" destId="{DFD4F868-52FC-4A46-AB08-73EC7BEEB5C1}" srcOrd="3" destOrd="0" parTransId="{22094C0B-4F47-4FB5-A6C2-A0314C874405}" sibTransId="{7EA92929-C2CB-4ECC-A404-AAB8CD9F0D10}"/>
    <dgm:cxn modelId="{29C5072C-AF41-4C22-8D38-2EEE7BBF0A95}" type="presOf" srcId="{7EA92929-C2CB-4ECC-A404-AAB8CD9F0D10}" destId="{C3B4B464-9AF2-4FED-ACCF-6263645743AA}" srcOrd="0" destOrd="0" presId="urn:microsoft.com/office/officeart/2005/8/layout/bProcess3"/>
    <dgm:cxn modelId="{FE32FAD6-9B6B-4F4A-BDF6-AD21AFED94B7}" type="presOf" srcId="{92ADB51D-1CD6-4BEC-AAFB-AC9F73239E17}" destId="{7725B63E-77A5-4E05-ABDA-2241D6DF8C1C}" srcOrd="0" destOrd="0" presId="urn:microsoft.com/office/officeart/2005/8/layout/bProcess3"/>
    <dgm:cxn modelId="{CD4CAC73-8B6D-4E08-A464-965D628760CA}" type="presOf" srcId="{95D2BFF5-899A-4127-8C45-814DBB870DE2}" destId="{6B13B995-A948-4DD1-A1BD-437C2551F9FE}" srcOrd="0" destOrd="0" presId="urn:microsoft.com/office/officeart/2005/8/layout/bProcess3"/>
    <dgm:cxn modelId="{1E1757AB-8E1D-4A93-BC40-C1973CAC17C9}" type="presOf" srcId="{5FA7B01D-95F7-4DBD-92BB-B75A80ADF976}" destId="{C636FF2B-973C-414D-952C-AB63A7058D6F}" srcOrd="0" destOrd="0" presId="urn:microsoft.com/office/officeart/2005/8/layout/bProcess3"/>
    <dgm:cxn modelId="{D718A789-029C-4310-888A-FC721549F441}" type="presOf" srcId="{DFD4F868-52FC-4A46-AB08-73EC7BEEB5C1}" destId="{4CA13F21-9B5C-497C-9329-2E332350821F}" srcOrd="0" destOrd="0" presId="urn:microsoft.com/office/officeart/2005/8/layout/bProcess3"/>
    <dgm:cxn modelId="{0E90637B-5059-463C-9E71-ECBD492B1685}" type="presOf" srcId="{31CF9005-CF3C-4CCF-A232-DB892047048A}" destId="{621E8511-9AB3-4445-A481-02F2D720935F}" srcOrd="0" destOrd="0" presId="urn:microsoft.com/office/officeart/2005/8/layout/bProcess3"/>
    <dgm:cxn modelId="{F7B34EDD-D939-4F8D-89AE-EAE84840557C}" type="presOf" srcId="{5FA7B01D-95F7-4DBD-92BB-B75A80ADF976}" destId="{16DC9CDA-48EB-403F-B910-A2BC97C39A7A}" srcOrd="1" destOrd="0" presId="urn:microsoft.com/office/officeart/2005/8/layout/bProcess3"/>
    <dgm:cxn modelId="{A7023051-D826-4F8F-9EBF-42A5C773ED34}" type="presOf" srcId="{4C1E507B-3D05-49E1-B530-498876BCEBF0}" destId="{247F5054-3799-448D-9FE5-E35447C1904F}" srcOrd="1" destOrd="0" presId="urn:microsoft.com/office/officeart/2005/8/layout/bProcess3"/>
    <dgm:cxn modelId="{A1199F17-05F0-4EAD-BF16-E054EC7D06ED}" type="presOf" srcId="{7EA92929-C2CB-4ECC-A404-AAB8CD9F0D10}" destId="{C08C8531-56DC-4789-B7C2-6435A65639C2}" srcOrd="1" destOrd="0" presId="urn:microsoft.com/office/officeart/2005/8/layout/bProcess3"/>
    <dgm:cxn modelId="{B7D8AA29-9DDC-4E01-9731-45B2887AA831}" type="presOf" srcId="{AD75FF4B-C0BB-41D7-82C1-B20B9C01DEBA}" destId="{0A44DBF2-13EF-42BC-A67A-B90DF37BAD2F}" srcOrd="0" destOrd="0" presId="urn:microsoft.com/office/officeart/2005/8/layout/bProcess3"/>
    <dgm:cxn modelId="{72E215C6-BDB5-423F-8553-2FBFE56666BB}" type="presOf" srcId="{4476E36B-C9B4-4177-91E0-6D39D254ABC6}" destId="{0C812EFE-AABB-430C-B5AB-FBE68063D5CB}" srcOrd="0" destOrd="0" presId="urn:microsoft.com/office/officeart/2005/8/layout/bProcess3"/>
    <dgm:cxn modelId="{F21DB180-B480-4C97-95A1-A79C0AC833E0}" srcId="{3A187F0B-9692-46ED-B4E8-2D98851E97E5}" destId="{31CF9005-CF3C-4CCF-A232-DB892047048A}" srcOrd="2" destOrd="0" parTransId="{521692EE-1CE2-4FC1-B20F-9B644DE6AB30}" sibTransId="{95D2BFF5-899A-4127-8C45-814DBB870DE2}"/>
    <dgm:cxn modelId="{89EBEBF8-AC37-45B5-A6C0-21CA602D909A}" type="presOf" srcId="{ED43FFC5-0A17-4417-8A27-86BAC5C8A40A}" destId="{31B50E84-B9AC-4802-9D9C-FA317B372A8D}" srcOrd="0" destOrd="0" presId="urn:microsoft.com/office/officeart/2005/8/layout/bProcess3"/>
    <dgm:cxn modelId="{7C8345C1-8DE0-4455-97BB-221B6E533067}" type="presOf" srcId="{391C5410-B745-4A70-AE1A-CFC6DC3FE15D}" destId="{AD0CE080-BB98-4C00-90A3-4FB15D585320}" srcOrd="0" destOrd="0" presId="urn:microsoft.com/office/officeart/2005/8/layout/bProcess3"/>
    <dgm:cxn modelId="{37B15486-D72A-4618-8463-50C63A80812F}" srcId="{3A187F0B-9692-46ED-B4E8-2D98851E97E5}" destId="{391C5410-B745-4A70-AE1A-CFC6DC3FE15D}" srcOrd="7" destOrd="0" parTransId="{9D13C93D-A52F-42B1-9A4E-4CEBF11662CB}" sibTransId="{A424BCD1-FC51-49F3-B5CE-793BC84EC890}"/>
    <dgm:cxn modelId="{C02B2CB5-7919-480D-8D17-BF18768C8BA6}" type="presOf" srcId="{0F8A3629-C2D0-4E2E-AF28-E06E20EB49BF}" destId="{15849E19-06B3-4542-9523-B6C86B8C9BD3}" srcOrd="0" destOrd="0" presId="urn:microsoft.com/office/officeart/2005/8/layout/bProcess3"/>
    <dgm:cxn modelId="{C448E1DD-F3E9-4D2B-9623-15B61125639C}" srcId="{3A187F0B-9692-46ED-B4E8-2D98851E97E5}" destId="{E8D49F1D-5614-44C2-B608-F07409250673}" srcOrd="8" destOrd="0" parTransId="{05DFA693-3B2B-4750-BBE1-93D33734B3E7}" sibTransId="{66612A95-D1E2-4194-9714-7EA8CA14112F}"/>
    <dgm:cxn modelId="{8A4B9862-4F15-41DE-B9FD-B023CF82C275}" type="presOf" srcId="{ED43FFC5-0A17-4417-8A27-86BAC5C8A40A}" destId="{C9B69A4F-D9B6-4648-B6A3-8DCF5DA59B5A}" srcOrd="1" destOrd="0" presId="urn:microsoft.com/office/officeart/2005/8/layout/bProcess3"/>
    <dgm:cxn modelId="{056DCAF4-8E29-4C66-8A18-213DE1F9B20C}" type="presOf" srcId="{4C1E507B-3D05-49E1-B530-498876BCEBF0}" destId="{9320D7B3-5CBF-4865-A06E-A6D43565D3F8}" srcOrd="0" destOrd="0" presId="urn:microsoft.com/office/officeart/2005/8/layout/bProcess3"/>
    <dgm:cxn modelId="{DF9014FB-EDA5-4254-B1F0-FE78ADE85153}" type="presOf" srcId="{A424BCD1-FC51-49F3-B5CE-793BC84EC890}" destId="{B9BF9CBB-FF44-4A48-AA30-2AD946A16519}" srcOrd="0" destOrd="0" presId="urn:microsoft.com/office/officeart/2005/8/layout/bProcess3"/>
    <dgm:cxn modelId="{2AE7A101-C835-4C0D-9C90-5F7B8164AF0C}" type="presOf" srcId="{D7F7AA92-8BF2-49E2-B577-B1256684E33A}" destId="{D1DC95D3-60A9-429E-9C98-4E3E2D9C0E16}" srcOrd="1" destOrd="0" presId="urn:microsoft.com/office/officeart/2005/8/layout/bProcess3"/>
    <dgm:cxn modelId="{F4DD4F2E-9D84-4C2C-A959-E013F88073D4}" type="presOf" srcId="{95D2BFF5-899A-4127-8C45-814DBB870DE2}" destId="{DE72CA04-48B0-4A08-9264-39A8CAD6CA4C}" srcOrd="1" destOrd="0" presId="urn:microsoft.com/office/officeart/2005/8/layout/bProcess3"/>
    <dgm:cxn modelId="{3DBFC77A-E6DD-470A-B154-840D92A55AE5}" type="presOf" srcId="{D7F7AA92-8BF2-49E2-B577-B1256684E33A}" destId="{3612A34B-9CDE-4612-9A77-D99EF04BC13B}" srcOrd="0" destOrd="0" presId="urn:microsoft.com/office/officeart/2005/8/layout/bProcess3"/>
    <dgm:cxn modelId="{4161B6A3-23D7-4B31-87EC-72AC0F0C9764}" srcId="{3A187F0B-9692-46ED-B4E8-2D98851E97E5}" destId="{0F8A3629-C2D0-4E2E-AF28-E06E20EB49BF}" srcOrd="5" destOrd="0" parTransId="{ED605797-D777-44AD-9261-3161B9C9B2DB}" sibTransId="{5FA7B01D-95F7-4DBD-92BB-B75A80ADF976}"/>
    <dgm:cxn modelId="{AC92980F-9344-4DCF-B71D-27004E6B1ACE}" type="presOf" srcId="{3A187F0B-9692-46ED-B4E8-2D98851E97E5}" destId="{31B8B9E3-8378-4FAD-87E5-EE71FFA616EA}" srcOrd="0" destOrd="0" presId="urn:microsoft.com/office/officeart/2005/8/layout/bProcess3"/>
    <dgm:cxn modelId="{36DE7E31-24D5-43AB-8B14-F5C061D91EAD}" type="presOf" srcId="{E8D49F1D-5614-44C2-B608-F07409250673}" destId="{E0B0DADA-0D96-4664-90C7-E5B7F0E725F0}" srcOrd="0" destOrd="0" presId="urn:microsoft.com/office/officeart/2005/8/layout/bProcess3"/>
    <dgm:cxn modelId="{7081C5AC-298F-4077-8B2C-30381FBF1DD2}" type="presOf" srcId="{4476E36B-C9B4-4177-91E0-6D39D254ABC6}" destId="{3FCADA2C-2BF7-45D2-9F38-56CD4F281158}" srcOrd="1" destOrd="0" presId="urn:microsoft.com/office/officeart/2005/8/layout/bProcess3"/>
    <dgm:cxn modelId="{0A884E89-45B2-4A3F-A0A0-C87E59A199C8}" srcId="{3A187F0B-9692-46ED-B4E8-2D98851E97E5}" destId="{D896BF2B-258E-43BD-9969-D89670D99F81}" srcOrd="6" destOrd="0" parTransId="{04FD2F41-261E-431A-A4E2-6C20891A28AD}" sibTransId="{D7F7AA92-8BF2-49E2-B577-B1256684E33A}"/>
    <dgm:cxn modelId="{BA89236A-94B2-47C2-AE8A-B51F478635D6}" srcId="{3A187F0B-9692-46ED-B4E8-2D98851E97E5}" destId="{92ADB51D-1CD6-4BEC-AAFB-AC9F73239E17}" srcOrd="0" destOrd="0" parTransId="{2266D283-A07D-4DD5-B2BA-1C52BEC5EFD5}" sibTransId="{4C1E507B-3D05-49E1-B530-498876BCEBF0}"/>
    <dgm:cxn modelId="{F616F357-B0FE-4FB9-956E-A3DC460E5A69}" srcId="{3A187F0B-9692-46ED-B4E8-2D98851E97E5}" destId="{BE73F81E-8438-4E0C-B04B-9F945756B36C}" srcOrd="1" destOrd="0" parTransId="{CDAAFDDD-5ED7-42BA-9D97-7ED02D1E4576}" sibTransId="{ED43FFC5-0A17-4417-8A27-86BAC5C8A40A}"/>
    <dgm:cxn modelId="{FD2A6D46-95EB-475D-AB68-35FF3D323276}" srcId="{3A187F0B-9692-46ED-B4E8-2D98851E97E5}" destId="{AD75FF4B-C0BB-41D7-82C1-B20B9C01DEBA}" srcOrd="4" destOrd="0" parTransId="{D3031CE3-9524-4450-9606-EB5B5948DB54}" sibTransId="{4476E36B-C9B4-4177-91E0-6D39D254ABC6}"/>
    <dgm:cxn modelId="{43FF9237-486D-4151-835F-CF09D9BFEFE4}" type="presOf" srcId="{A424BCD1-FC51-49F3-B5CE-793BC84EC890}" destId="{EB5F8541-EC2C-4317-BDA7-201AE7D0D653}" srcOrd="1" destOrd="0" presId="urn:microsoft.com/office/officeart/2005/8/layout/bProcess3"/>
    <dgm:cxn modelId="{5B5D72E3-3E29-4CE1-91E3-D9708A70ED59}" type="presOf" srcId="{D896BF2B-258E-43BD-9969-D89670D99F81}" destId="{5662625B-E129-4A96-9A69-93AACBA9CFF3}" srcOrd="0" destOrd="0" presId="urn:microsoft.com/office/officeart/2005/8/layout/bProcess3"/>
    <dgm:cxn modelId="{5E78D6BA-E564-4781-B90B-D83A8025EBC4}" type="presParOf" srcId="{31B8B9E3-8378-4FAD-87E5-EE71FFA616EA}" destId="{7725B63E-77A5-4E05-ABDA-2241D6DF8C1C}" srcOrd="0" destOrd="0" presId="urn:microsoft.com/office/officeart/2005/8/layout/bProcess3"/>
    <dgm:cxn modelId="{26E771F6-1B4F-43BE-A5D9-6D4CCD609D0A}" type="presParOf" srcId="{31B8B9E3-8378-4FAD-87E5-EE71FFA616EA}" destId="{9320D7B3-5CBF-4865-A06E-A6D43565D3F8}" srcOrd="1" destOrd="0" presId="urn:microsoft.com/office/officeart/2005/8/layout/bProcess3"/>
    <dgm:cxn modelId="{5B746AA6-FE8B-47A1-A8CB-5986FB4AA852}" type="presParOf" srcId="{9320D7B3-5CBF-4865-A06E-A6D43565D3F8}" destId="{247F5054-3799-448D-9FE5-E35447C1904F}" srcOrd="0" destOrd="0" presId="urn:microsoft.com/office/officeart/2005/8/layout/bProcess3"/>
    <dgm:cxn modelId="{86BBFA2F-4992-4A43-92A1-D7BB33C51E60}" type="presParOf" srcId="{31B8B9E3-8378-4FAD-87E5-EE71FFA616EA}" destId="{9C475769-2F11-41E8-8717-2966347AC4A2}" srcOrd="2" destOrd="0" presId="urn:microsoft.com/office/officeart/2005/8/layout/bProcess3"/>
    <dgm:cxn modelId="{CA307F46-2B8D-42D5-AAA3-96F83E772B67}" type="presParOf" srcId="{31B8B9E3-8378-4FAD-87E5-EE71FFA616EA}" destId="{31B50E84-B9AC-4802-9D9C-FA317B372A8D}" srcOrd="3" destOrd="0" presId="urn:microsoft.com/office/officeart/2005/8/layout/bProcess3"/>
    <dgm:cxn modelId="{9F25F583-961B-4867-A389-4130ACE7E829}" type="presParOf" srcId="{31B50E84-B9AC-4802-9D9C-FA317B372A8D}" destId="{C9B69A4F-D9B6-4648-B6A3-8DCF5DA59B5A}" srcOrd="0" destOrd="0" presId="urn:microsoft.com/office/officeart/2005/8/layout/bProcess3"/>
    <dgm:cxn modelId="{070D736B-B7DA-4973-B84E-D21F541F23EB}" type="presParOf" srcId="{31B8B9E3-8378-4FAD-87E5-EE71FFA616EA}" destId="{621E8511-9AB3-4445-A481-02F2D720935F}" srcOrd="4" destOrd="0" presId="urn:microsoft.com/office/officeart/2005/8/layout/bProcess3"/>
    <dgm:cxn modelId="{F705A4D4-1251-4E5A-A26E-E9BBEE35C224}" type="presParOf" srcId="{31B8B9E3-8378-4FAD-87E5-EE71FFA616EA}" destId="{6B13B995-A948-4DD1-A1BD-437C2551F9FE}" srcOrd="5" destOrd="0" presId="urn:microsoft.com/office/officeart/2005/8/layout/bProcess3"/>
    <dgm:cxn modelId="{8E96C43F-274E-4FCC-BA85-F9463CFA3931}" type="presParOf" srcId="{6B13B995-A948-4DD1-A1BD-437C2551F9FE}" destId="{DE72CA04-48B0-4A08-9264-39A8CAD6CA4C}" srcOrd="0" destOrd="0" presId="urn:microsoft.com/office/officeart/2005/8/layout/bProcess3"/>
    <dgm:cxn modelId="{26671767-3EE8-4C4B-895E-B7B3D0F29412}" type="presParOf" srcId="{31B8B9E3-8378-4FAD-87E5-EE71FFA616EA}" destId="{4CA13F21-9B5C-497C-9329-2E332350821F}" srcOrd="6" destOrd="0" presId="urn:microsoft.com/office/officeart/2005/8/layout/bProcess3"/>
    <dgm:cxn modelId="{6B88A862-A445-40AD-87E0-907533E7B214}" type="presParOf" srcId="{31B8B9E3-8378-4FAD-87E5-EE71FFA616EA}" destId="{C3B4B464-9AF2-4FED-ACCF-6263645743AA}" srcOrd="7" destOrd="0" presId="urn:microsoft.com/office/officeart/2005/8/layout/bProcess3"/>
    <dgm:cxn modelId="{DA1CE92F-390A-4B36-AC41-2B81FDACABA8}" type="presParOf" srcId="{C3B4B464-9AF2-4FED-ACCF-6263645743AA}" destId="{C08C8531-56DC-4789-B7C2-6435A65639C2}" srcOrd="0" destOrd="0" presId="urn:microsoft.com/office/officeart/2005/8/layout/bProcess3"/>
    <dgm:cxn modelId="{E5EE673C-16DA-4585-8C85-5EB007089D7D}" type="presParOf" srcId="{31B8B9E3-8378-4FAD-87E5-EE71FFA616EA}" destId="{0A44DBF2-13EF-42BC-A67A-B90DF37BAD2F}" srcOrd="8" destOrd="0" presId="urn:microsoft.com/office/officeart/2005/8/layout/bProcess3"/>
    <dgm:cxn modelId="{019156D3-DA04-4852-A470-97F7246C684F}" type="presParOf" srcId="{31B8B9E3-8378-4FAD-87E5-EE71FFA616EA}" destId="{0C812EFE-AABB-430C-B5AB-FBE68063D5CB}" srcOrd="9" destOrd="0" presId="urn:microsoft.com/office/officeart/2005/8/layout/bProcess3"/>
    <dgm:cxn modelId="{753AD49D-CD74-4CA2-AC81-1CA21631B6DE}" type="presParOf" srcId="{0C812EFE-AABB-430C-B5AB-FBE68063D5CB}" destId="{3FCADA2C-2BF7-45D2-9F38-56CD4F281158}" srcOrd="0" destOrd="0" presId="urn:microsoft.com/office/officeart/2005/8/layout/bProcess3"/>
    <dgm:cxn modelId="{0EBFE8F5-85C8-45DC-A6A0-FB0B690DBD66}" type="presParOf" srcId="{31B8B9E3-8378-4FAD-87E5-EE71FFA616EA}" destId="{15849E19-06B3-4542-9523-B6C86B8C9BD3}" srcOrd="10" destOrd="0" presId="urn:microsoft.com/office/officeart/2005/8/layout/bProcess3"/>
    <dgm:cxn modelId="{DF9AFD95-45C5-4BC5-AAC9-9ECC786FE457}" type="presParOf" srcId="{31B8B9E3-8378-4FAD-87E5-EE71FFA616EA}" destId="{C636FF2B-973C-414D-952C-AB63A7058D6F}" srcOrd="11" destOrd="0" presId="urn:microsoft.com/office/officeart/2005/8/layout/bProcess3"/>
    <dgm:cxn modelId="{4F8F380F-53C1-480D-8D22-50DE63EC8AB4}" type="presParOf" srcId="{C636FF2B-973C-414D-952C-AB63A7058D6F}" destId="{16DC9CDA-48EB-403F-B910-A2BC97C39A7A}" srcOrd="0" destOrd="0" presId="urn:microsoft.com/office/officeart/2005/8/layout/bProcess3"/>
    <dgm:cxn modelId="{D9206266-21BC-4AEF-B6B0-6A84F05DB9E1}" type="presParOf" srcId="{31B8B9E3-8378-4FAD-87E5-EE71FFA616EA}" destId="{5662625B-E129-4A96-9A69-93AACBA9CFF3}" srcOrd="12" destOrd="0" presId="urn:microsoft.com/office/officeart/2005/8/layout/bProcess3"/>
    <dgm:cxn modelId="{E122B420-CCAF-4D46-A06C-BD767234C7B4}" type="presParOf" srcId="{31B8B9E3-8378-4FAD-87E5-EE71FFA616EA}" destId="{3612A34B-9CDE-4612-9A77-D99EF04BC13B}" srcOrd="13" destOrd="0" presId="urn:microsoft.com/office/officeart/2005/8/layout/bProcess3"/>
    <dgm:cxn modelId="{A774E9DE-B6A2-4318-B4C1-8800DCFAE651}" type="presParOf" srcId="{3612A34B-9CDE-4612-9A77-D99EF04BC13B}" destId="{D1DC95D3-60A9-429E-9C98-4E3E2D9C0E16}" srcOrd="0" destOrd="0" presId="urn:microsoft.com/office/officeart/2005/8/layout/bProcess3"/>
    <dgm:cxn modelId="{F7113143-C58F-498B-B453-F930EA856C06}" type="presParOf" srcId="{31B8B9E3-8378-4FAD-87E5-EE71FFA616EA}" destId="{AD0CE080-BB98-4C00-90A3-4FB15D585320}" srcOrd="14" destOrd="0" presId="urn:microsoft.com/office/officeart/2005/8/layout/bProcess3"/>
    <dgm:cxn modelId="{860E7C02-7662-4A17-8E7C-44468973EC73}" type="presParOf" srcId="{31B8B9E3-8378-4FAD-87E5-EE71FFA616EA}" destId="{B9BF9CBB-FF44-4A48-AA30-2AD946A16519}" srcOrd="15" destOrd="0" presId="urn:microsoft.com/office/officeart/2005/8/layout/bProcess3"/>
    <dgm:cxn modelId="{362EF76A-4844-4F5A-8F0C-12B3400DA807}" type="presParOf" srcId="{B9BF9CBB-FF44-4A48-AA30-2AD946A16519}" destId="{EB5F8541-EC2C-4317-BDA7-201AE7D0D653}" srcOrd="0" destOrd="0" presId="urn:microsoft.com/office/officeart/2005/8/layout/bProcess3"/>
    <dgm:cxn modelId="{FC4E25B6-713E-4F18-9BAE-D6E3D0E58524}" type="presParOf" srcId="{31B8B9E3-8378-4FAD-87E5-EE71FFA616EA}" destId="{E0B0DADA-0D96-4664-90C7-E5B7F0E725F0}" srcOrd="1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187F0B-9692-46ED-B4E8-2D98851E97E5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2ADB51D-1CD6-4BEC-AAFB-AC9F73239E1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BASE SUGARCRM (OPEN SOURCE)</a:t>
          </a:r>
          <a:endParaRPr lang="es-ES" b="1" dirty="0">
            <a:solidFill>
              <a:srgbClr val="502800"/>
            </a:solidFill>
          </a:endParaRPr>
        </a:p>
      </dgm:t>
    </dgm:pt>
    <dgm:pt modelId="{2266D283-A07D-4DD5-B2BA-1C52BEC5EFD5}" type="parTrans" cxnId="{BA89236A-94B2-47C2-AE8A-B51F478635D6}">
      <dgm:prSet/>
      <dgm:spPr/>
      <dgm:t>
        <a:bodyPr/>
        <a:lstStyle/>
        <a:p>
          <a:endParaRPr lang="es-ES"/>
        </a:p>
      </dgm:t>
    </dgm:pt>
    <dgm:pt modelId="{4C1E507B-3D05-49E1-B530-498876BCEBF0}" type="sibTrans" cxnId="{BA89236A-94B2-47C2-AE8A-B51F478635D6}">
      <dgm:prSet/>
      <dgm:spPr/>
      <dgm:t>
        <a:bodyPr/>
        <a:lstStyle/>
        <a:p>
          <a:endParaRPr lang="es-ES"/>
        </a:p>
      </dgm:t>
    </dgm:pt>
    <dgm:pt modelId="{BE73F81E-8438-4E0C-B04B-9F945756B36C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ALOJAMIENTO EN LA NUBE</a:t>
          </a:r>
          <a:endParaRPr lang="es-ES" b="1" dirty="0">
            <a:solidFill>
              <a:srgbClr val="502800"/>
            </a:solidFill>
          </a:endParaRPr>
        </a:p>
      </dgm:t>
    </dgm:pt>
    <dgm:pt modelId="{CDAAFDDD-5ED7-42BA-9D97-7ED02D1E4576}" type="parTrans" cxnId="{F616F357-B0FE-4FB9-956E-A3DC460E5A69}">
      <dgm:prSet/>
      <dgm:spPr/>
      <dgm:t>
        <a:bodyPr/>
        <a:lstStyle/>
        <a:p>
          <a:endParaRPr lang="es-ES"/>
        </a:p>
      </dgm:t>
    </dgm:pt>
    <dgm:pt modelId="{ED43FFC5-0A17-4417-8A27-86BAC5C8A40A}" type="sibTrans" cxnId="{F616F357-B0FE-4FB9-956E-A3DC460E5A69}">
      <dgm:prSet/>
      <dgm:spPr/>
      <dgm:t>
        <a:bodyPr/>
        <a:lstStyle/>
        <a:p>
          <a:endParaRPr lang="es-ES"/>
        </a:p>
      </dgm:t>
    </dgm:pt>
    <dgm:pt modelId="{31CF9005-CF3C-4CCF-A232-DB892047048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ADAPTADA (Y ESPECÍFICA) PARA ONL Y FLEXIBLE</a:t>
          </a:r>
          <a:endParaRPr lang="es-ES" b="1" dirty="0">
            <a:solidFill>
              <a:srgbClr val="502800"/>
            </a:solidFill>
          </a:endParaRPr>
        </a:p>
      </dgm:t>
    </dgm:pt>
    <dgm:pt modelId="{521692EE-1CE2-4FC1-B20F-9B644DE6AB30}" type="parTrans" cxnId="{F21DB180-B480-4C97-95A1-A79C0AC833E0}">
      <dgm:prSet/>
      <dgm:spPr/>
      <dgm:t>
        <a:bodyPr/>
        <a:lstStyle/>
        <a:p>
          <a:endParaRPr lang="es-ES"/>
        </a:p>
      </dgm:t>
    </dgm:pt>
    <dgm:pt modelId="{95D2BFF5-899A-4127-8C45-814DBB870DE2}" type="sibTrans" cxnId="{F21DB180-B480-4C97-95A1-A79C0AC833E0}">
      <dgm:prSet/>
      <dgm:spPr/>
      <dgm:t>
        <a:bodyPr/>
        <a:lstStyle/>
        <a:p>
          <a:endParaRPr lang="es-ES"/>
        </a:p>
      </dgm:t>
    </dgm:pt>
    <dgm:pt modelId="{AD75FF4B-C0BB-41D7-82C1-B20B9C01DEB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PERSONAS Y ORGANIZACIONES – LLAMADAS, VISITAS, NOTAS, CALENDARIO</a:t>
          </a:r>
          <a:endParaRPr lang="es-ES" b="1" dirty="0">
            <a:solidFill>
              <a:srgbClr val="502800"/>
            </a:solidFill>
          </a:endParaRPr>
        </a:p>
      </dgm:t>
    </dgm:pt>
    <dgm:pt modelId="{D3031CE3-9524-4450-9606-EB5B5948DB54}" type="parTrans" cxnId="{FD2A6D46-95EB-475D-AB68-35FF3D323276}">
      <dgm:prSet/>
      <dgm:spPr/>
      <dgm:t>
        <a:bodyPr/>
        <a:lstStyle/>
        <a:p>
          <a:endParaRPr lang="es-ES"/>
        </a:p>
      </dgm:t>
    </dgm:pt>
    <dgm:pt modelId="{4476E36B-C9B4-4177-91E0-6D39D254ABC6}" type="sibTrans" cxnId="{FD2A6D46-95EB-475D-AB68-35FF3D323276}">
      <dgm:prSet/>
      <dgm:spPr/>
      <dgm:t>
        <a:bodyPr/>
        <a:lstStyle/>
        <a:p>
          <a:endParaRPr lang="es-ES"/>
        </a:p>
      </dgm:t>
    </dgm:pt>
    <dgm:pt modelId="{0F8A3629-C2D0-4E2E-AF28-E06E20EB49BF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CUOTAS/DONATIVOS (SEPA, C19, FORMS) Y SUBVENCIONES</a:t>
          </a:r>
          <a:endParaRPr lang="es-ES" b="1" dirty="0">
            <a:solidFill>
              <a:srgbClr val="502800"/>
            </a:solidFill>
          </a:endParaRPr>
        </a:p>
      </dgm:t>
    </dgm:pt>
    <dgm:pt modelId="{ED605797-D777-44AD-9261-3161B9C9B2DB}" type="parTrans" cxnId="{4161B6A3-23D7-4B31-87EC-72AC0F0C9764}">
      <dgm:prSet/>
      <dgm:spPr/>
      <dgm:t>
        <a:bodyPr/>
        <a:lstStyle/>
        <a:p>
          <a:endParaRPr lang="es-ES"/>
        </a:p>
      </dgm:t>
    </dgm:pt>
    <dgm:pt modelId="{5FA7B01D-95F7-4DBD-92BB-B75A80ADF976}" type="sibTrans" cxnId="{4161B6A3-23D7-4B31-87EC-72AC0F0C9764}">
      <dgm:prSet/>
      <dgm:spPr/>
      <dgm:t>
        <a:bodyPr/>
        <a:lstStyle/>
        <a:p>
          <a:endParaRPr lang="es-ES"/>
        </a:p>
      </dgm:t>
    </dgm:pt>
    <dgm:pt modelId="{D896BF2B-258E-43BD-9969-D89670D99F81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EVENTOS E INSCRIPCIONES – CANALES (BOLETINES)</a:t>
          </a:r>
          <a:endParaRPr lang="es-ES" b="1" dirty="0">
            <a:solidFill>
              <a:srgbClr val="502800"/>
            </a:solidFill>
          </a:endParaRPr>
        </a:p>
      </dgm:t>
    </dgm:pt>
    <dgm:pt modelId="{04FD2F41-261E-431A-A4E2-6C20891A28AD}" type="parTrans" cxnId="{0A884E89-45B2-4A3F-A0A0-C87E59A199C8}">
      <dgm:prSet/>
      <dgm:spPr/>
      <dgm:t>
        <a:bodyPr/>
        <a:lstStyle/>
        <a:p>
          <a:endParaRPr lang="es-ES"/>
        </a:p>
      </dgm:t>
    </dgm:pt>
    <dgm:pt modelId="{D7F7AA92-8BF2-49E2-B577-B1256684E33A}" type="sibTrans" cxnId="{0A884E89-45B2-4A3F-A0A0-C87E59A199C8}">
      <dgm:prSet/>
      <dgm:spPr/>
      <dgm:t>
        <a:bodyPr/>
        <a:lstStyle/>
        <a:p>
          <a:endParaRPr lang="es-ES"/>
        </a:p>
      </dgm:t>
    </dgm:pt>
    <dgm:pt modelId="{391C5410-B745-4A70-AE1A-CFC6DC3FE15D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PROYECTOS, DOCS, INFORMES, PLANTILLAS</a:t>
          </a:r>
          <a:endParaRPr lang="es-ES" b="1" dirty="0">
            <a:solidFill>
              <a:srgbClr val="502800"/>
            </a:solidFill>
          </a:endParaRPr>
        </a:p>
      </dgm:t>
    </dgm:pt>
    <dgm:pt modelId="{9D13C93D-A52F-42B1-9A4E-4CEBF11662CB}" type="parTrans" cxnId="{37B15486-D72A-4618-8463-50C63A80812F}">
      <dgm:prSet/>
      <dgm:spPr/>
      <dgm:t>
        <a:bodyPr/>
        <a:lstStyle/>
        <a:p>
          <a:endParaRPr lang="es-ES"/>
        </a:p>
      </dgm:t>
    </dgm:pt>
    <dgm:pt modelId="{A424BCD1-FC51-49F3-B5CE-793BC84EC890}" type="sibTrans" cxnId="{37B15486-D72A-4618-8463-50C63A80812F}">
      <dgm:prSet/>
      <dgm:spPr/>
      <dgm:t>
        <a:bodyPr/>
        <a:lstStyle/>
        <a:p>
          <a:endParaRPr lang="es-ES"/>
        </a:p>
      </dgm:t>
    </dgm:pt>
    <dgm:pt modelId="{A32DFC0C-06E7-4425-8D35-B571E218F669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INTEGRACIÓN EN WEB</a:t>
          </a:r>
          <a:endParaRPr lang="es-ES" b="1" dirty="0">
            <a:solidFill>
              <a:srgbClr val="502800"/>
            </a:solidFill>
          </a:endParaRPr>
        </a:p>
      </dgm:t>
    </dgm:pt>
    <dgm:pt modelId="{B6D3081D-CADE-4B84-84E8-4A9939D15EAA}" type="parTrans" cxnId="{B65B82CE-CD70-4C80-B6E7-44EDD84BEF6C}">
      <dgm:prSet/>
      <dgm:spPr/>
      <dgm:t>
        <a:bodyPr/>
        <a:lstStyle/>
        <a:p>
          <a:endParaRPr lang="es-ES"/>
        </a:p>
      </dgm:t>
    </dgm:pt>
    <dgm:pt modelId="{5448619D-CAB9-4B13-B256-6A14FF60ABA8}" type="sibTrans" cxnId="{B65B82CE-CD70-4C80-B6E7-44EDD84BEF6C}">
      <dgm:prSet/>
      <dgm:spPr/>
      <dgm:t>
        <a:bodyPr/>
        <a:lstStyle/>
        <a:p>
          <a:endParaRPr lang="es-ES"/>
        </a:p>
      </dgm:t>
    </dgm:pt>
    <dgm:pt modelId="{210DE3BA-9858-4797-9B3F-32B3940C484F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CONTROL DE USUARIOS – CUMPLIMIENTO LOPD</a:t>
          </a:r>
          <a:endParaRPr lang="es-ES" b="1" dirty="0">
            <a:solidFill>
              <a:srgbClr val="502800"/>
            </a:solidFill>
          </a:endParaRPr>
        </a:p>
      </dgm:t>
    </dgm:pt>
    <dgm:pt modelId="{EC35BA5F-B8BA-4C90-A86D-FAAEC535AE64}" type="parTrans" cxnId="{038D639E-B5E4-4135-A289-F48561074EC6}">
      <dgm:prSet/>
      <dgm:spPr/>
      <dgm:t>
        <a:bodyPr/>
        <a:lstStyle/>
        <a:p>
          <a:endParaRPr lang="es-ES"/>
        </a:p>
      </dgm:t>
    </dgm:pt>
    <dgm:pt modelId="{52AFB1F3-E640-49B6-B75C-99DDDCA3EF2F}" type="sibTrans" cxnId="{038D639E-B5E4-4135-A289-F48561074EC6}">
      <dgm:prSet/>
      <dgm:spPr/>
      <dgm:t>
        <a:bodyPr/>
        <a:lstStyle/>
        <a:p>
          <a:endParaRPr lang="es-ES"/>
        </a:p>
      </dgm:t>
    </dgm:pt>
    <dgm:pt modelId="{31B8B9E3-8378-4FAD-87E5-EE71FFA616EA}" type="pres">
      <dgm:prSet presAssocID="{3A187F0B-9692-46ED-B4E8-2D98851E97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25B63E-77A5-4E05-ABDA-2241D6DF8C1C}" type="pres">
      <dgm:prSet presAssocID="{92ADB51D-1CD6-4BEC-AAFB-AC9F73239E1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0D7B3-5CBF-4865-A06E-A6D43565D3F8}" type="pres">
      <dgm:prSet presAssocID="{4C1E507B-3D05-49E1-B530-498876BCEBF0}" presName="sibTrans" presStyleLbl="sibTrans1D1" presStyleIdx="0" presStyleCnt="8"/>
      <dgm:spPr/>
      <dgm:t>
        <a:bodyPr/>
        <a:lstStyle/>
        <a:p>
          <a:endParaRPr lang="es-ES"/>
        </a:p>
      </dgm:t>
    </dgm:pt>
    <dgm:pt modelId="{247F5054-3799-448D-9FE5-E35447C1904F}" type="pres">
      <dgm:prSet presAssocID="{4C1E507B-3D05-49E1-B530-498876BCEBF0}" presName="connectorText" presStyleLbl="sibTrans1D1" presStyleIdx="0" presStyleCnt="8"/>
      <dgm:spPr/>
      <dgm:t>
        <a:bodyPr/>
        <a:lstStyle/>
        <a:p>
          <a:endParaRPr lang="es-ES"/>
        </a:p>
      </dgm:t>
    </dgm:pt>
    <dgm:pt modelId="{9C475769-2F11-41E8-8717-2966347AC4A2}" type="pres">
      <dgm:prSet presAssocID="{BE73F81E-8438-4E0C-B04B-9F945756B36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50E84-B9AC-4802-9D9C-FA317B372A8D}" type="pres">
      <dgm:prSet presAssocID="{ED43FFC5-0A17-4417-8A27-86BAC5C8A40A}" presName="sibTrans" presStyleLbl="sibTrans1D1" presStyleIdx="1" presStyleCnt="8"/>
      <dgm:spPr/>
      <dgm:t>
        <a:bodyPr/>
        <a:lstStyle/>
        <a:p>
          <a:endParaRPr lang="es-ES"/>
        </a:p>
      </dgm:t>
    </dgm:pt>
    <dgm:pt modelId="{C9B69A4F-D9B6-4648-B6A3-8DCF5DA59B5A}" type="pres">
      <dgm:prSet presAssocID="{ED43FFC5-0A17-4417-8A27-86BAC5C8A40A}" presName="connectorText" presStyleLbl="sibTrans1D1" presStyleIdx="1" presStyleCnt="8"/>
      <dgm:spPr/>
      <dgm:t>
        <a:bodyPr/>
        <a:lstStyle/>
        <a:p>
          <a:endParaRPr lang="es-ES"/>
        </a:p>
      </dgm:t>
    </dgm:pt>
    <dgm:pt modelId="{621E8511-9AB3-4445-A481-02F2D720935F}" type="pres">
      <dgm:prSet presAssocID="{31CF9005-CF3C-4CCF-A232-DB892047048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3B995-A948-4DD1-A1BD-437C2551F9FE}" type="pres">
      <dgm:prSet presAssocID="{95D2BFF5-899A-4127-8C45-814DBB870DE2}" presName="sibTrans" presStyleLbl="sibTrans1D1" presStyleIdx="2" presStyleCnt="8"/>
      <dgm:spPr/>
      <dgm:t>
        <a:bodyPr/>
        <a:lstStyle/>
        <a:p>
          <a:endParaRPr lang="es-ES"/>
        </a:p>
      </dgm:t>
    </dgm:pt>
    <dgm:pt modelId="{DE72CA04-48B0-4A08-9264-39A8CAD6CA4C}" type="pres">
      <dgm:prSet presAssocID="{95D2BFF5-899A-4127-8C45-814DBB870DE2}" presName="connectorText" presStyleLbl="sibTrans1D1" presStyleIdx="2" presStyleCnt="8"/>
      <dgm:spPr/>
      <dgm:t>
        <a:bodyPr/>
        <a:lstStyle/>
        <a:p>
          <a:endParaRPr lang="es-ES"/>
        </a:p>
      </dgm:t>
    </dgm:pt>
    <dgm:pt modelId="{0A44DBF2-13EF-42BC-A67A-B90DF37BAD2F}" type="pres">
      <dgm:prSet presAssocID="{AD75FF4B-C0BB-41D7-82C1-B20B9C01DEB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12EFE-AABB-430C-B5AB-FBE68063D5CB}" type="pres">
      <dgm:prSet presAssocID="{4476E36B-C9B4-4177-91E0-6D39D254ABC6}" presName="sibTrans" presStyleLbl="sibTrans1D1" presStyleIdx="3" presStyleCnt="8"/>
      <dgm:spPr/>
      <dgm:t>
        <a:bodyPr/>
        <a:lstStyle/>
        <a:p>
          <a:endParaRPr lang="es-ES"/>
        </a:p>
      </dgm:t>
    </dgm:pt>
    <dgm:pt modelId="{3FCADA2C-2BF7-45D2-9F38-56CD4F281158}" type="pres">
      <dgm:prSet presAssocID="{4476E36B-C9B4-4177-91E0-6D39D254ABC6}" presName="connectorText" presStyleLbl="sibTrans1D1" presStyleIdx="3" presStyleCnt="8"/>
      <dgm:spPr/>
      <dgm:t>
        <a:bodyPr/>
        <a:lstStyle/>
        <a:p>
          <a:endParaRPr lang="es-ES"/>
        </a:p>
      </dgm:t>
    </dgm:pt>
    <dgm:pt modelId="{15849E19-06B3-4542-9523-B6C86B8C9BD3}" type="pres">
      <dgm:prSet presAssocID="{0F8A3629-C2D0-4E2E-AF28-E06E20EB49B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6FF2B-973C-414D-952C-AB63A7058D6F}" type="pres">
      <dgm:prSet presAssocID="{5FA7B01D-95F7-4DBD-92BB-B75A80ADF976}" presName="sibTrans" presStyleLbl="sibTrans1D1" presStyleIdx="4" presStyleCnt="8"/>
      <dgm:spPr/>
      <dgm:t>
        <a:bodyPr/>
        <a:lstStyle/>
        <a:p>
          <a:endParaRPr lang="es-ES"/>
        </a:p>
      </dgm:t>
    </dgm:pt>
    <dgm:pt modelId="{16DC9CDA-48EB-403F-B910-A2BC97C39A7A}" type="pres">
      <dgm:prSet presAssocID="{5FA7B01D-95F7-4DBD-92BB-B75A80ADF976}" presName="connectorText" presStyleLbl="sibTrans1D1" presStyleIdx="4" presStyleCnt="8"/>
      <dgm:spPr/>
      <dgm:t>
        <a:bodyPr/>
        <a:lstStyle/>
        <a:p>
          <a:endParaRPr lang="es-ES"/>
        </a:p>
      </dgm:t>
    </dgm:pt>
    <dgm:pt modelId="{5662625B-E129-4A96-9A69-93AACBA9CFF3}" type="pres">
      <dgm:prSet presAssocID="{D896BF2B-258E-43BD-9969-D89670D99F8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2A34B-9CDE-4612-9A77-D99EF04BC13B}" type="pres">
      <dgm:prSet presAssocID="{D7F7AA92-8BF2-49E2-B577-B1256684E33A}" presName="sibTrans" presStyleLbl="sibTrans1D1" presStyleIdx="5" presStyleCnt="8"/>
      <dgm:spPr/>
      <dgm:t>
        <a:bodyPr/>
        <a:lstStyle/>
        <a:p>
          <a:endParaRPr lang="es-ES"/>
        </a:p>
      </dgm:t>
    </dgm:pt>
    <dgm:pt modelId="{D1DC95D3-60A9-429E-9C98-4E3E2D9C0E16}" type="pres">
      <dgm:prSet presAssocID="{D7F7AA92-8BF2-49E2-B577-B1256684E33A}" presName="connectorText" presStyleLbl="sibTrans1D1" presStyleIdx="5" presStyleCnt="8"/>
      <dgm:spPr/>
      <dgm:t>
        <a:bodyPr/>
        <a:lstStyle/>
        <a:p>
          <a:endParaRPr lang="es-ES"/>
        </a:p>
      </dgm:t>
    </dgm:pt>
    <dgm:pt modelId="{AD0CE080-BB98-4C00-90A3-4FB15D585320}" type="pres">
      <dgm:prSet presAssocID="{391C5410-B745-4A70-AE1A-CFC6DC3FE1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BF9CBB-FF44-4A48-AA30-2AD946A16519}" type="pres">
      <dgm:prSet presAssocID="{A424BCD1-FC51-49F3-B5CE-793BC84EC890}" presName="sibTrans" presStyleLbl="sibTrans1D1" presStyleIdx="6" presStyleCnt="8"/>
      <dgm:spPr/>
      <dgm:t>
        <a:bodyPr/>
        <a:lstStyle/>
        <a:p>
          <a:endParaRPr lang="es-ES"/>
        </a:p>
      </dgm:t>
    </dgm:pt>
    <dgm:pt modelId="{EB5F8541-EC2C-4317-BDA7-201AE7D0D653}" type="pres">
      <dgm:prSet presAssocID="{A424BCD1-FC51-49F3-B5CE-793BC84EC890}" presName="connectorText" presStyleLbl="sibTrans1D1" presStyleIdx="6" presStyleCnt="8"/>
      <dgm:spPr/>
      <dgm:t>
        <a:bodyPr/>
        <a:lstStyle/>
        <a:p>
          <a:endParaRPr lang="es-ES"/>
        </a:p>
      </dgm:t>
    </dgm:pt>
    <dgm:pt modelId="{1C319E76-5BAE-493D-ABE4-531B213BE908}" type="pres">
      <dgm:prSet presAssocID="{A32DFC0C-06E7-4425-8D35-B571E218F66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75AAB6-6B65-4E22-875D-35F79F46289C}" type="pres">
      <dgm:prSet presAssocID="{5448619D-CAB9-4B13-B256-6A14FF60ABA8}" presName="sibTrans" presStyleLbl="sibTrans1D1" presStyleIdx="7" presStyleCnt="8"/>
      <dgm:spPr/>
      <dgm:t>
        <a:bodyPr/>
        <a:lstStyle/>
        <a:p>
          <a:endParaRPr lang="es-ES"/>
        </a:p>
      </dgm:t>
    </dgm:pt>
    <dgm:pt modelId="{435273D3-C40A-4882-95C5-303B17881B3F}" type="pres">
      <dgm:prSet presAssocID="{5448619D-CAB9-4B13-B256-6A14FF60ABA8}" presName="connectorText" presStyleLbl="sibTrans1D1" presStyleIdx="7" presStyleCnt="8"/>
      <dgm:spPr/>
      <dgm:t>
        <a:bodyPr/>
        <a:lstStyle/>
        <a:p>
          <a:endParaRPr lang="es-ES"/>
        </a:p>
      </dgm:t>
    </dgm:pt>
    <dgm:pt modelId="{DD6C7F94-F98E-47AB-8E9F-222ABB996087}" type="pres">
      <dgm:prSet presAssocID="{210DE3BA-9858-4797-9B3F-32B3940C484F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9555C4-0DB7-42D0-8532-4D443481EB2C}" type="presOf" srcId="{0F8A3629-C2D0-4E2E-AF28-E06E20EB49BF}" destId="{15849E19-06B3-4542-9523-B6C86B8C9BD3}" srcOrd="0" destOrd="0" presId="urn:microsoft.com/office/officeart/2005/8/layout/bProcess3"/>
    <dgm:cxn modelId="{3082C90E-26AB-40C4-9518-53CC597D7A4B}" type="presOf" srcId="{210DE3BA-9858-4797-9B3F-32B3940C484F}" destId="{DD6C7F94-F98E-47AB-8E9F-222ABB996087}" srcOrd="0" destOrd="0" presId="urn:microsoft.com/office/officeart/2005/8/layout/bProcess3"/>
    <dgm:cxn modelId="{B8888DF9-F8DB-4175-93F9-18F6EF2272BA}" type="presOf" srcId="{ED43FFC5-0A17-4417-8A27-86BAC5C8A40A}" destId="{31B50E84-B9AC-4802-9D9C-FA317B372A8D}" srcOrd="0" destOrd="0" presId="urn:microsoft.com/office/officeart/2005/8/layout/bProcess3"/>
    <dgm:cxn modelId="{5C49DCBA-AB77-43D3-859C-E62E68ABDC1C}" type="presOf" srcId="{95D2BFF5-899A-4127-8C45-814DBB870DE2}" destId="{DE72CA04-48B0-4A08-9264-39A8CAD6CA4C}" srcOrd="1" destOrd="0" presId="urn:microsoft.com/office/officeart/2005/8/layout/bProcess3"/>
    <dgm:cxn modelId="{56BE30E0-8F47-44BD-9738-9747C433E31A}" type="presOf" srcId="{D896BF2B-258E-43BD-9969-D89670D99F81}" destId="{5662625B-E129-4A96-9A69-93AACBA9CFF3}" srcOrd="0" destOrd="0" presId="urn:microsoft.com/office/officeart/2005/8/layout/bProcess3"/>
    <dgm:cxn modelId="{11876DAE-1123-4563-B613-5B5F1A440043}" type="presOf" srcId="{391C5410-B745-4A70-AE1A-CFC6DC3FE15D}" destId="{AD0CE080-BB98-4C00-90A3-4FB15D585320}" srcOrd="0" destOrd="0" presId="urn:microsoft.com/office/officeart/2005/8/layout/bProcess3"/>
    <dgm:cxn modelId="{AE5703BE-D5CF-4DD8-B887-2217111F07AE}" type="presOf" srcId="{5448619D-CAB9-4B13-B256-6A14FF60ABA8}" destId="{3775AAB6-6B65-4E22-875D-35F79F46289C}" srcOrd="0" destOrd="0" presId="urn:microsoft.com/office/officeart/2005/8/layout/bProcess3"/>
    <dgm:cxn modelId="{F21DB180-B480-4C97-95A1-A79C0AC833E0}" srcId="{3A187F0B-9692-46ED-B4E8-2D98851E97E5}" destId="{31CF9005-CF3C-4CCF-A232-DB892047048A}" srcOrd="2" destOrd="0" parTransId="{521692EE-1CE2-4FC1-B20F-9B644DE6AB30}" sibTransId="{95D2BFF5-899A-4127-8C45-814DBB870DE2}"/>
    <dgm:cxn modelId="{37B15486-D72A-4618-8463-50C63A80812F}" srcId="{3A187F0B-9692-46ED-B4E8-2D98851E97E5}" destId="{391C5410-B745-4A70-AE1A-CFC6DC3FE15D}" srcOrd="6" destOrd="0" parTransId="{9D13C93D-A52F-42B1-9A4E-4CEBF11662CB}" sibTransId="{A424BCD1-FC51-49F3-B5CE-793BC84EC890}"/>
    <dgm:cxn modelId="{7DDB9500-6C68-45E0-BBB6-A158E0964146}" type="presOf" srcId="{BE73F81E-8438-4E0C-B04B-9F945756B36C}" destId="{9C475769-2F11-41E8-8717-2966347AC4A2}" srcOrd="0" destOrd="0" presId="urn:microsoft.com/office/officeart/2005/8/layout/bProcess3"/>
    <dgm:cxn modelId="{7ED47616-7532-49D1-8DB9-1F8C5C3A1E63}" type="presOf" srcId="{5FA7B01D-95F7-4DBD-92BB-B75A80ADF976}" destId="{C636FF2B-973C-414D-952C-AB63A7058D6F}" srcOrd="0" destOrd="0" presId="urn:microsoft.com/office/officeart/2005/8/layout/bProcess3"/>
    <dgm:cxn modelId="{D1A7CFF0-A308-4175-9FC1-2A5429E4C17C}" type="presOf" srcId="{3A187F0B-9692-46ED-B4E8-2D98851E97E5}" destId="{31B8B9E3-8378-4FAD-87E5-EE71FFA616EA}" srcOrd="0" destOrd="0" presId="urn:microsoft.com/office/officeart/2005/8/layout/bProcess3"/>
    <dgm:cxn modelId="{B65B82CE-CD70-4C80-B6E7-44EDD84BEF6C}" srcId="{3A187F0B-9692-46ED-B4E8-2D98851E97E5}" destId="{A32DFC0C-06E7-4425-8D35-B571E218F669}" srcOrd="7" destOrd="0" parTransId="{B6D3081D-CADE-4B84-84E8-4A9939D15EAA}" sibTransId="{5448619D-CAB9-4B13-B256-6A14FF60ABA8}"/>
    <dgm:cxn modelId="{F54B24D1-976D-41B4-A232-5EC1F0054430}" type="presOf" srcId="{5FA7B01D-95F7-4DBD-92BB-B75A80ADF976}" destId="{16DC9CDA-48EB-403F-B910-A2BC97C39A7A}" srcOrd="1" destOrd="0" presId="urn:microsoft.com/office/officeart/2005/8/layout/bProcess3"/>
    <dgm:cxn modelId="{72F1A4CC-8FD3-4810-AAFC-0E73EED9E0F5}" type="presOf" srcId="{A424BCD1-FC51-49F3-B5CE-793BC84EC890}" destId="{EB5F8541-EC2C-4317-BDA7-201AE7D0D653}" srcOrd="1" destOrd="0" presId="urn:microsoft.com/office/officeart/2005/8/layout/bProcess3"/>
    <dgm:cxn modelId="{1D10425A-49B6-46A1-9E9C-3B714E1A56EE}" type="presOf" srcId="{31CF9005-CF3C-4CCF-A232-DB892047048A}" destId="{621E8511-9AB3-4445-A481-02F2D720935F}" srcOrd="0" destOrd="0" presId="urn:microsoft.com/office/officeart/2005/8/layout/bProcess3"/>
    <dgm:cxn modelId="{36DF95BC-37CA-41D2-9317-D4E5C1D82C59}" type="presOf" srcId="{4C1E507B-3D05-49E1-B530-498876BCEBF0}" destId="{247F5054-3799-448D-9FE5-E35447C1904F}" srcOrd="1" destOrd="0" presId="urn:microsoft.com/office/officeart/2005/8/layout/bProcess3"/>
    <dgm:cxn modelId="{4161B6A3-23D7-4B31-87EC-72AC0F0C9764}" srcId="{3A187F0B-9692-46ED-B4E8-2D98851E97E5}" destId="{0F8A3629-C2D0-4E2E-AF28-E06E20EB49BF}" srcOrd="4" destOrd="0" parTransId="{ED605797-D777-44AD-9261-3161B9C9B2DB}" sibTransId="{5FA7B01D-95F7-4DBD-92BB-B75A80ADF976}"/>
    <dgm:cxn modelId="{6905BB3F-3F81-46E6-98AC-3C2EE15084BD}" type="presOf" srcId="{4476E36B-C9B4-4177-91E0-6D39D254ABC6}" destId="{0C812EFE-AABB-430C-B5AB-FBE68063D5CB}" srcOrd="0" destOrd="0" presId="urn:microsoft.com/office/officeart/2005/8/layout/bProcess3"/>
    <dgm:cxn modelId="{9FC7F792-CA3E-4176-AF3D-B0958D4AF809}" type="presOf" srcId="{4476E36B-C9B4-4177-91E0-6D39D254ABC6}" destId="{3FCADA2C-2BF7-45D2-9F38-56CD4F281158}" srcOrd="1" destOrd="0" presId="urn:microsoft.com/office/officeart/2005/8/layout/bProcess3"/>
    <dgm:cxn modelId="{75D32F6D-A29C-460C-9009-68DEE633F3E1}" type="presOf" srcId="{4C1E507B-3D05-49E1-B530-498876BCEBF0}" destId="{9320D7B3-5CBF-4865-A06E-A6D43565D3F8}" srcOrd="0" destOrd="0" presId="urn:microsoft.com/office/officeart/2005/8/layout/bProcess3"/>
    <dgm:cxn modelId="{0A884E89-45B2-4A3F-A0A0-C87E59A199C8}" srcId="{3A187F0B-9692-46ED-B4E8-2D98851E97E5}" destId="{D896BF2B-258E-43BD-9969-D89670D99F81}" srcOrd="5" destOrd="0" parTransId="{04FD2F41-261E-431A-A4E2-6C20891A28AD}" sibTransId="{D7F7AA92-8BF2-49E2-B577-B1256684E33A}"/>
    <dgm:cxn modelId="{C6990300-1990-4DC1-B0F2-8145E64C20B2}" type="presOf" srcId="{A32DFC0C-06E7-4425-8D35-B571E218F669}" destId="{1C319E76-5BAE-493D-ABE4-531B213BE908}" srcOrd="0" destOrd="0" presId="urn:microsoft.com/office/officeart/2005/8/layout/bProcess3"/>
    <dgm:cxn modelId="{4B3BE8D6-B315-4287-BB43-F436EE92E8CE}" type="presOf" srcId="{ED43FFC5-0A17-4417-8A27-86BAC5C8A40A}" destId="{C9B69A4F-D9B6-4648-B6A3-8DCF5DA59B5A}" srcOrd="1" destOrd="0" presId="urn:microsoft.com/office/officeart/2005/8/layout/bProcess3"/>
    <dgm:cxn modelId="{C7F58DAB-07B3-4893-B5F2-C957A3A204AB}" type="presOf" srcId="{D7F7AA92-8BF2-49E2-B577-B1256684E33A}" destId="{3612A34B-9CDE-4612-9A77-D99EF04BC13B}" srcOrd="0" destOrd="0" presId="urn:microsoft.com/office/officeart/2005/8/layout/bProcess3"/>
    <dgm:cxn modelId="{08EBAD09-70C9-4BEF-9CD4-BBB02F59F025}" type="presOf" srcId="{92ADB51D-1CD6-4BEC-AAFB-AC9F73239E17}" destId="{7725B63E-77A5-4E05-ABDA-2241D6DF8C1C}" srcOrd="0" destOrd="0" presId="urn:microsoft.com/office/officeart/2005/8/layout/bProcess3"/>
    <dgm:cxn modelId="{B26EE059-D2F9-44DE-958C-2B30C3F0AECE}" type="presOf" srcId="{95D2BFF5-899A-4127-8C45-814DBB870DE2}" destId="{6B13B995-A948-4DD1-A1BD-437C2551F9FE}" srcOrd="0" destOrd="0" presId="urn:microsoft.com/office/officeart/2005/8/layout/bProcess3"/>
    <dgm:cxn modelId="{BA89236A-94B2-47C2-AE8A-B51F478635D6}" srcId="{3A187F0B-9692-46ED-B4E8-2D98851E97E5}" destId="{92ADB51D-1CD6-4BEC-AAFB-AC9F73239E17}" srcOrd="0" destOrd="0" parTransId="{2266D283-A07D-4DD5-B2BA-1C52BEC5EFD5}" sibTransId="{4C1E507B-3D05-49E1-B530-498876BCEBF0}"/>
    <dgm:cxn modelId="{7B8AC908-A324-4BAB-90B7-B48400618F60}" type="presOf" srcId="{AD75FF4B-C0BB-41D7-82C1-B20B9C01DEBA}" destId="{0A44DBF2-13EF-42BC-A67A-B90DF37BAD2F}" srcOrd="0" destOrd="0" presId="urn:microsoft.com/office/officeart/2005/8/layout/bProcess3"/>
    <dgm:cxn modelId="{B12E6705-AA24-445D-BEF7-0F30262CBAC9}" type="presOf" srcId="{A424BCD1-FC51-49F3-B5CE-793BC84EC890}" destId="{B9BF9CBB-FF44-4A48-AA30-2AD946A16519}" srcOrd="0" destOrd="0" presId="urn:microsoft.com/office/officeart/2005/8/layout/bProcess3"/>
    <dgm:cxn modelId="{F616F357-B0FE-4FB9-956E-A3DC460E5A69}" srcId="{3A187F0B-9692-46ED-B4E8-2D98851E97E5}" destId="{BE73F81E-8438-4E0C-B04B-9F945756B36C}" srcOrd="1" destOrd="0" parTransId="{CDAAFDDD-5ED7-42BA-9D97-7ED02D1E4576}" sibTransId="{ED43FFC5-0A17-4417-8A27-86BAC5C8A40A}"/>
    <dgm:cxn modelId="{038D639E-B5E4-4135-A289-F48561074EC6}" srcId="{3A187F0B-9692-46ED-B4E8-2D98851E97E5}" destId="{210DE3BA-9858-4797-9B3F-32B3940C484F}" srcOrd="8" destOrd="0" parTransId="{EC35BA5F-B8BA-4C90-A86D-FAAEC535AE64}" sibTransId="{52AFB1F3-E640-49B6-B75C-99DDDCA3EF2F}"/>
    <dgm:cxn modelId="{90286B04-0149-485C-A4D8-44365C41DC01}" type="presOf" srcId="{D7F7AA92-8BF2-49E2-B577-B1256684E33A}" destId="{D1DC95D3-60A9-429E-9C98-4E3E2D9C0E16}" srcOrd="1" destOrd="0" presId="urn:microsoft.com/office/officeart/2005/8/layout/bProcess3"/>
    <dgm:cxn modelId="{FD2A6D46-95EB-475D-AB68-35FF3D323276}" srcId="{3A187F0B-9692-46ED-B4E8-2D98851E97E5}" destId="{AD75FF4B-C0BB-41D7-82C1-B20B9C01DEBA}" srcOrd="3" destOrd="0" parTransId="{D3031CE3-9524-4450-9606-EB5B5948DB54}" sibTransId="{4476E36B-C9B4-4177-91E0-6D39D254ABC6}"/>
    <dgm:cxn modelId="{D503CC43-733E-4271-939C-DAC4D59FA496}" type="presOf" srcId="{5448619D-CAB9-4B13-B256-6A14FF60ABA8}" destId="{435273D3-C40A-4882-95C5-303B17881B3F}" srcOrd="1" destOrd="0" presId="urn:microsoft.com/office/officeart/2005/8/layout/bProcess3"/>
    <dgm:cxn modelId="{61B9A2A2-8693-4875-83D9-05B2305C73A1}" type="presParOf" srcId="{31B8B9E3-8378-4FAD-87E5-EE71FFA616EA}" destId="{7725B63E-77A5-4E05-ABDA-2241D6DF8C1C}" srcOrd="0" destOrd="0" presId="urn:microsoft.com/office/officeart/2005/8/layout/bProcess3"/>
    <dgm:cxn modelId="{791B6ED4-7A44-4ADE-9BEF-8A4DC6C4AE02}" type="presParOf" srcId="{31B8B9E3-8378-4FAD-87E5-EE71FFA616EA}" destId="{9320D7B3-5CBF-4865-A06E-A6D43565D3F8}" srcOrd="1" destOrd="0" presId="urn:microsoft.com/office/officeart/2005/8/layout/bProcess3"/>
    <dgm:cxn modelId="{E8EDCB00-C2B0-4ABE-B6E1-F9EB54163FD4}" type="presParOf" srcId="{9320D7B3-5CBF-4865-A06E-A6D43565D3F8}" destId="{247F5054-3799-448D-9FE5-E35447C1904F}" srcOrd="0" destOrd="0" presId="urn:microsoft.com/office/officeart/2005/8/layout/bProcess3"/>
    <dgm:cxn modelId="{C3A8F9A7-7C1B-4F14-BEE9-FEC30F6EBA8A}" type="presParOf" srcId="{31B8B9E3-8378-4FAD-87E5-EE71FFA616EA}" destId="{9C475769-2F11-41E8-8717-2966347AC4A2}" srcOrd="2" destOrd="0" presId="urn:microsoft.com/office/officeart/2005/8/layout/bProcess3"/>
    <dgm:cxn modelId="{ACE71708-6CC1-4F36-AEAE-05EFF329EB21}" type="presParOf" srcId="{31B8B9E3-8378-4FAD-87E5-EE71FFA616EA}" destId="{31B50E84-B9AC-4802-9D9C-FA317B372A8D}" srcOrd="3" destOrd="0" presId="urn:microsoft.com/office/officeart/2005/8/layout/bProcess3"/>
    <dgm:cxn modelId="{076080B7-052C-42BB-8964-B8F3CA1EB787}" type="presParOf" srcId="{31B50E84-B9AC-4802-9D9C-FA317B372A8D}" destId="{C9B69A4F-D9B6-4648-B6A3-8DCF5DA59B5A}" srcOrd="0" destOrd="0" presId="urn:microsoft.com/office/officeart/2005/8/layout/bProcess3"/>
    <dgm:cxn modelId="{7329352E-6576-4596-89E2-D2EF4E0469FE}" type="presParOf" srcId="{31B8B9E3-8378-4FAD-87E5-EE71FFA616EA}" destId="{621E8511-9AB3-4445-A481-02F2D720935F}" srcOrd="4" destOrd="0" presId="urn:microsoft.com/office/officeart/2005/8/layout/bProcess3"/>
    <dgm:cxn modelId="{51CB94D8-A1E2-4C27-930A-4B6E2ED39F03}" type="presParOf" srcId="{31B8B9E3-8378-4FAD-87E5-EE71FFA616EA}" destId="{6B13B995-A948-4DD1-A1BD-437C2551F9FE}" srcOrd="5" destOrd="0" presId="urn:microsoft.com/office/officeart/2005/8/layout/bProcess3"/>
    <dgm:cxn modelId="{BAB8B2D9-8C8C-4CED-8901-52A13623A6BD}" type="presParOf" srcId="{6B13B995-A948-4DD1-A1BD-437C2551F9FE}" destId="{DE72CA04-48B0-4A08-9264-39A8CAD6CA4C}" srcOrd="0" destOrd="0" presId="urn:microsoft.com/office/officeart/2005/8/layout/bProcess3"/>
    <dgm:cxn modelId="{A63ABC0A-CD42-4FE2-A8D1-398674D5F1E6}" type="presParOf" srcId="{31B8B9E3-8378-4FAD-87E5-EE71FFA616EA}" destId="{0A44DBF2-13EF-42BC-A67A-B90DF37BAD2F}" srcOrd="6" destOrd="0" presId="urn:microsoft.com/office/officeart/2005/8/layout/bProcess3"/>
    <dgm:cxn modelId="{55E922AE-421A-404E-B0CE-C7EE170D5D38}" type="presParOf" srcId="{31B8B9E3-8378-4FAD-87E5-EE71FFA616EA}" destId="{0C812EFE-AABB-430C-B5AB-FBE68063D5CB}" srcOrd="7" destOrd="0" presId="urn:microsoft.com/office/officeart/2005/8/layout/bProcess3"/>
    <dgm:cxn modelId="{2ECE1847-F08C-4569-879E-34C621B55094}" type="presParOf" srcId="{0C812EFE-AABB-430C-B5AB-FBE68063D5CB}" destId="{3FCADA2C-2BF7-45D2-9F38-56CD4F281158}" srcOrd="0" destOrd="0" presId="urn:microsoft.com/office/officeart/2005/8/layout/bProcess3"/>
    <dgm:cxn modelId="{07D1F179-D20E-4EAA-9404-BE07781697AA}" type="presParOf" srcId="{31B8B9E3-8378-4FAD-87E5-EE71FFA616EA}" destId="{15849E19-06B3-4542-9523-B6C86B8C9BD3}" srcOrd="8" destOrd="0" presId="urn:microsoft.com/office/officeart/2005/8/layout/bProcess3"/>
    <dgm:cxn modelId="{D9F1F4AB-5187-4D74-9A2E-97A213B7193F}" type="presParOf" srcId="{31B8B9E3-8378-4FAD-87E5-EE71FFA616EA}" destId="{C636FF2B-973C-414D-952C-AB63A7058D6F}" srcOrd="9" destOrd="0" presId="urn:microsoft.com/office/officeart/2005/8/layout/bProcess3"/>
    <dgm:cxn modelId="{EFFDD3C7-C770-4311-BDC8-7C5BA9B18F69}" type="presParOf" srcId="{C636FF2B-973C-414D-952C-AB63A7058D6F}" destId="{16DC9CDA-48EB-403F-B910-A2BC97C39A7A}" srcOrd="0" destOrd="0" presId="urn:microsoft.com/office/officeart/2005/8/layout/bProcess3"/>
    <dgm:cxn modelId="{EA9DA2F1-A988-4239-8051-D89FAE086535}" type="presParOf" srcId="{31B8B9E3-8378-4FAD-87E5-EE71FFA616EA}" destId="{5662625B-E129-4A96-9A69-93AACBA9CFF3}" srcOrd="10" destOrd="0" presId="urn:microsoft.com/office/officeart/2005/8/layout/bProcess3"/>
    <dgm:cxn modelId="{C94BE20C-F5FB-4304-9963-59487DAC3908}" type="presParOf" srcId="{31B8B9E3-8378-4FAD-87E5-EE71FFA616EA}" destId="{3612A34B-9CDE-4612-9A77-D99EF04BC13B}" srcOrd="11" destOrd="0" presId="urn:microsoft.com/office/officeart/2005/8/layout/bProcess3"/>
    <dgm:cxn modelId="{588832BE-8A53-4B2E-BB33-49D0066C9E68}" type="presParOf" srcId="{3612A34B-9CDE-4612-9A77-D99EF04BC13B}" destId="{D1DC95D3-60A9-429E-9C98-4E3E2D9C0E16}" srcOrd="0" destOrd="0" presId="urn:microsoft.com/office/officeart/2005/8/layout/bProcess3"/>
    <dgm:cxn modelId="{3FD897D3-C08B-4958-810E-E7117BD3A07A}" type="presParOf" srcId="{31B8B9E3-8378-4FAD-87E5-EE71FFA616EA}" destId="{AD0CE080-BB98-4C00-90A3-4FB15D585320}" srcOrd="12" destOrd="0" presId="urn:microsoft.com/office/officeart/2005/8/layout/bProcess3"/>
    <dgm:cxn modelId="{61BB01E1-5269-4692-80BC-E8170ABB5EF2}" type="presParOf" srcId="{31B8B9E3-8378-4FAD-87E5-EE71FFA616EA}" destId="{B9BF9CBB-FF44-4A48-AA30-2AD946A16519}" srcOrd="13" destOrd="0" presId="urn:microsoft.com/office/officeart/2005/8/layout/bProcess3"/>
    <dgm:cxn modelId="{ED99B51F-1EA9-4B49-9338-5F9F2A66C6C6}" type="presParOf" srcId="{B9BF9CBB-FF44-4A48-AA30-2AD946A16519}" destId="{EB5F8541-EC2C-4317-BDA7-201AE7D0D653}" srcOrd="0" destOrd="0" presId="urn:microsoft.com/office/officeart/2005/8/layout/bProcess3"/>
    <dgm:cxn modelId="{82C19749-EDA9-467E-BEBE-248B206D2356}" type="presParOf" srcId="{31B8B9E3-8378-4FAD-87E5-EE71FFA616EA}" destId="{1C319E76-5BAE-493D-ABE4-531B213BE908}" srcOrd="14" destOrd="0" presId="urn:microsoft.com/office/officeart/2005/8/layout/bProcess3"/>
    <dgm:cxn modelId="{D7723B64-18EE-4F3C-A8F1-E8A96534E41C}" type="presParOf" srcId="{31B8B9E3-8378-4FAD-87E5-EE71FFA616EA}" destId="{3775AAB6-6B65-4E22-875D-35F79F46289C}" srcOrd="15" destOrd="0" presId="urn:microsoft.com/office/officeart/2005/8/layout/bProcess3"/>
    <dgm:cxn modelId="{4B3BC96D-FDBC-4B7E-ACC3-409572D592BD}" type="presParOf" srcId="{3775AAB6-6B65-4E22-875D-35F79F46289C}" destId="{435273D3-C40A-4882-95C5-303B17881B3F}" srcOrd="0" destOrd="0" presId="urn:microsoft.com/office/officeart/2005/8/layout/bProcess3"/>
    <dgm:cxn modelId="{C42B725A-A217-4729-9C24-875D0EB2AC5E}" type="presParOf" srcId="{31B8B9E3-8378-4FAD-87E5-EE71FFA616EA}" destId="{DD6C7F94-F98E-47AB-8E9F-222ABB996087}" srcOrd="1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187F0B-9692-46ED-B4E8-2D98851E97E5}" type="doc">
      <dgm:prSet loTypeId="urn:microsoft.com/office/officeart/2005/8/layout/bProcess3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2ADB51D-1CD6-4BEC-AAFB-AC9F73239E17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INICIATIVA NO LUCRATIVA: ASOCIACIÓN sinergiaTIC</a:t>
          </a:r>
          <a:endParaRPr lang="es-ES" b="1" dirty="0">
            <a:solidFill>
              <a:srgbClr val="502800"/>
            </a:solidFill>
          </a:endParaRPr>
        </a:p>
      </dgm:t>
    </dgm:pt>
    <dgm:pt modelId="{2266D283-A07D-4DD5-B2BA-1C52BEC5EFD5}" type="parTrans" cxnId="{BA89236A-94B2-47C2-AE8A-B51F478635D6}">
      <dgm:prSet/>
      <dgm:spPr/>
      <dgm:t>
        <a:bodyPr/>
        <a:lstStyle/>
        <a:p>
          <a:endParaRPr lang="es-ES"/>
        </a:p>
      </dgm:t>
    </dgm:pt>
    <dgm:pt modelId="{4C1E507B-3D05-49E1-B530-498876BCEBF0}" type="sibTrans" cxnId="{BA89236A-94B2-47C2-AE8A-B51F478635D6}">
      <dgm:prSet/>
      <dgm:spPr/>
      <dgm:t>
        <a:bodyPr/>
        <a:lstStyle/>
        <a:p>
          <a:endParaRPr lang="es-ES"/>
        </a:p>
      </dgm:t>
    </dgm:pt>
    <dgm:pt modelId="{BE73F81E-8438-4E0C-B04B-9F945756B36C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SOCIAS Y PROPIETARIAS: ENTIDADES ADHERIDAS</a:t>
          </a:r>
          <a:endParaRPr lang="es-ES" b="1" dirty="0">
            <a:solidFill>
              <a:srgbClr val="502800"/>
            </a:solidFill>
          </a:endParaRPr>
        </a:p>
      </dgm:t>
    </dgm:pt>
    <dgm:pt modelId="{CDAAFDDD-5ED7-42BA-9D97-7ED02D1E4576}" type="parTrans" cxnId="{F616F357-B0FE-4FB9-956E-A3DC460E5A69}">
      <dgm:prSet/>
      <dgm:spPr/>
      <dgm:t>
        <a:bodyPr/>
        <a:lstStyle/>
        <a:p>
          <a:endParaRPr lang="es-ES"/>
        </a:p>
      </dgm:t>
    </dgm:pt>
    <dgm:pt modelId="{ED43FFC5-0A17-4417-8A27-86BAC5C8A40A}" type="sibTrans" cxnId="{F616F357-B0FE-4FB9-956E-A3DC460E5A69}">
      <dgm:prSet/>
      <dgm:spPr/>
      <dgm:t>
        <a:bodyPr/>
        <a:lstStyle/>
        <a:p>
          <a:endParaRPr lang="es-ES"/>
        </a:p>
      </dgm:t>
    </dgm:pt>
    <dgm:pt modelId="{31CF9005-CF3C-4CCF-A232-DB892047048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ARRANQUE: “CROWDFUNDING” ENTRE ENTIDADES (SIN SUBVENCIONES)</a:t>
          </a:r>
          <a:endParaRPr lang="es-ES" b="1" dirty="0">
            <a:solidFill>
              <a:srgbClr val="502800"/>
            </a:solidFill>
          </a:endParaRPr>
        </a:p>
      </dgm:t>
    </dgm:pt>
    <dgm:pt modelId="{521692EE-1CE2-4FC1-B20F-9B644DE6AB30}" type="parTrans" cxnId="{F21DB180-B480-4C97-95A1-A79C0AC833E0}">
      <dgm:prSet/>
      <dgm:spPr/>
      <dgm:t>
        <a:bodyPr/>
        <a:lstStyle/>
        <a:p>
          <a:endParaRPr lang="es-ES"/>
        </a:p>
      </dgm:t>
    </dgm:pt>
    <dgm:pt modelId="{95D2BFF5-899A-4127-8C45-814DBB870DE2}" type="sibTrans" cxnId="{F21DB180-B480-4C97-95A1-A79C0AC833E0}">
      <dgm:prSet/>
      <dgm:spPr/>
      <dgm:t>
        <a:bodyPr/>
        <a:lstStyle/>
        <a:p>
          <a:endParaRPr lang="es-ES"/>
        </a:p>
      </dgm:t>
    </dgm:pt>
    <dgm:pt modelId="{AD75FF4B-C0BB-41D7-82C1-B20B9C01DEBA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DECISIÓN DE FUTURO: ENTIDADES</a:t>
          </a:r>
          <a:endParaRPr lang="es-ES" b="1" dirty="0">
            <a:solidFill>
              <a:srgbClr val="502800"/>
            </a:solidFill>
          </a:endParaRPr>
        </a:p>
      </dgm:t>
    </dgm:pt>
    <dgm:pt modelId="{D3031CE3-9524-4450-9606-EB5B5948DB54}" type="parTrans" cxnId="{FD2A6D46-95EB-475D-AB68-35FF3D323276}">
      <dgm:prSet/>
      <dgm:spPr/>
      <dgm:t>
        <a:bodyPr/>
        <a:lstStyle/>
        <a:p>
          <a:endParaRPr lang="es-ES"/>
        </a:p>
      </dgm:t>
    </dgm:pt>
    <dgm:pt modelId="{4476E36B-C9B4-4177-91E0-6D39D254ABC6}" type="sibTrans" cxnId="{FD2A6D46-95EB-475D-AB68-35FF3D323276}">
      <dgm:prSet/>
      <dgm:spPr/>
      <dgm:t>
        <a:bodyPr/>
        <a:lstStyle/>
        <a:p>
          <a:endParaRPr lang="es-ES"/>
        </a:p>
      </dgm:t>
    </dgm:pt>
    <dgm:pt modelId="{0F8A3629-C2D0-4E2E-AF28-E06E20EB49BF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COSTE PROPORCIONAL A TAMAÑO</a:t>
          </a:r>
          <a:endParaRPr lang="es-ES" b="1" dirty="0">
            <a:solidFill>
              <a:srgbClr val="502800"/>
            </a:solidFill>
          </a:endParaRPr>
        </a:p>
      </dgm:t>
    </dgm:pt>
    <dgm:pt modelId="{ED605797-D777-44AD-9261-3161B9C9B2DB}" type="parTrans" cxnId="{4161B6A3-23D7-4B31-87EC-72AC0F0C9764}">
      <dgm:prSet/>
      <dgm:spPr/>
      <dgm:t>
        <a:bodyPr/>
        <a:lstStyle/>
        <a:p>
          <a:endParaRPr lang="es-ES"/>
        </a:p>
      </dgm:t>
    </dgm:pt>
    <dgm:pt modelId="{5FA7B01D-95F7-4DBD-92BB-B75A80ADF976}" type="sibTrans" cxnId="{4161B6A3-23D7-4B31-87EC-72AC0F0C9764}">
      <dgm:prSet/>
      <dgm:spPr/>
      <dgm:t>
        <a:bodyPr/>
        <a:lstStyle/>
        <a:p>
          <a:endParaRPr lang="es-ES"/>
        </a:p>
      </dgm:t>
    </dgm:pt>
    <dgm:pt modelId="{D896BF2B-258E-43BD-9969-D89670D99F81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SIN BARRERAS DE SALIDA, SIN COSTES ADICIONALES, SIN LÍMITE DE USUARIOS</a:t>
          </a:r>
          <a:endParaRPr lang="es-ES" b="1" dirty="0">
            <a:solidFill>
              <a:srgbClr val="502800"/>
            </a:solidFill>
          </a:endParaRPr>
        </a:p>
      </dgm:t>
    </dgm:pt>
    <dgm:pt modelId="{04FD2F41-261E-431A-A4E2-6C20891A28AD}" type="parTrans" cxnId="{0A884E89-45B2-4A3F-A0A0-C87E59A199C8}">
      <dgm:prSet/>
      <dgm:spPr/>
      <dgm:t>
        <a:bodyPr/>
        <a:lstStyle/>
        <a:p>
          <a:endParaRPr lang="es-ES"/>
        </a:p>
      </dgm:t>
    </dgm:pt>
    <dgm:pt modelId="{D7F7AA92-8BF2-49E2-B577-B1256684E33A}" type="sibTrans" cxnId="{0A884E89-45B2-4A3F-A0A0-C87E59A199C8}">
      <dgm:prSet/>
      <dgm:spPr/>
      <dgm:t>
        <a:bodyPr/>
        <a:lstStyle/>
        <a:p>
          <a:endParaRPr lang="es-ES"/>
        </a:p>
      </dgm:t>
    </dgm:pt>
    <dgm:pt modelId="{391C5410-B745-4A70-AE1A-CFC6DC3FE15D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SIN DEPENDENCIAS (DE PROVEEDOR, DE TAMAÑO, DE DATOS, DE ÁMBITO, …)</a:t>
          </a:r>
          <a:endParaRPr lang="es-ES" b="1" dirty="0">
            <a:solidFill>
              <a:srgbClr val="502800"/>
            </a:solidFill>
          </a:endParaRPr>
        </a:p>
      </dgm:t>
    </dgm:pt>
    <dgm:pt modelId="{9D13C93D-A52F-42B1-9A4E-4CEBF11662CB}" type="parTrans" cxnId="{37B15486-D72A-4618-8463-50C63A80812F}">
      <dgm:prSet/>
      <dgm:spPr/>
      <dgm:t>
        <a:bodyPr/>
        <a:lstStyle/>
        <a:p>
          <a:endParaRPr lang="es-ES"/>
        </a:p>
      </dgm:t>
    </dgm:pt>
    <dgm:pt modelId="{A424BCD1-FC51-49F3-B5CE-793BC84EC890}" type="sibTrans" cxnId="{37B15486-D72A-4618-8463-50C63A80812F}">
      <dgm:prSet/>
      <dgm:spPr/>
      <dgm:t>
        <a:bodyPr/>
        <a:lstStyle/>
        <a:p>
          <a:endParaRPr lang="es-ES"/>
        </a:p>
      </dgm:t>
    </dgm:pt>
    <dgm:pt modelId="{E8D49F1D-5614-44C2-B608-F07409250673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DESARROLLOS CONJUNTOS, MEJORAS COMPARTIDAS</a:t>
          </a:r>
          <a:endParaRPr lang="es-ES" b="1" dirty="0">
            <a:solidFill>
              <a:srgbClr val="502800"/>
            </a:solidFill>
          </a:endParaRPr>
        </a:p>
      </dgm:t>
    </dgm:pt>
    <dgm:pt modelId="{05DFA693-3B2B-4750-BBE1-93D33734B3E7}" type="parTrans" cxnId="{C448E1DD-F3E9-4D2B-9623-15B61125639C}">
      <dgm:prSet/>
      <dgm:spPr/>
      <dgm:t>
        <a:bodyPr/>
        <a:lstStyle/>
        <a:p>
          <a:endParaRPr lang="es-ES"/>
        </a:p>
      </dgm:t>
    </dgm:pt>
    <dgm:pt modelId="{66612A95-D1E2-4194-9714-7EA8CA14112F}" type="sibTrans" cxnId="{C448E1DD-F3E9-4D2B-9623-15B61125639C}">
      <dgm:prSet/>
      <dgm:spPr/>
      <dgm:t>
        <a:bodyPr/>
        <a:lstStyle/>
        <a:p>
          <a:endParaRPr lang="es-ES"/>
        </a:p>
      </dgm:t>
    </dgm:pt>
    <dgm:pt modelId="{A32DFC0C-06E7-4425-8D35-B571E218F669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ES" b="1" dirty="0" smtClean="0">
              <a:solidFill>
                <a:srgbClr val="502800"/>
              </a:solidFill>
            </a:rPr>
            <a:t>SINERGIAS: FOROS, ALOJAMIENTO, WIKI, FORMACIÓN, …</a:t>
          </a:r>
          <a:endParaRPr lang="es-ES" b="1" dirty="0">
            <a:solidFill>
              <a:srgbClr val="502800"/>
            </a:solidFill>
          </a:endParaRPr>
        </a:p>
      </dgm:t>
    </dgm:pt>
    <dgm:pt modelId="{B6D3081D-CADE-4B84-84E8-4A9939D15EAA}" type="parTrans" cxnId="{B65B82CE-CD70-4C80-B6E7-44EDD84BEF6C}">
      <dgm:prSet/>
      <dgm:spPr/>
      <dgm:t>
        <a:bodyPr/>
        <a:lstStyle/>
        <a:p>
          <a:endParaRPr lang="es-ES"/>
        </a:p>
      </dgm:t>
    </dgm:pt>
    <dgm:pt modelId="{5448619D-CAB9-4B13-B256-6A14FF60ABA8}" type="sibTrans" cxnId="{B65B82CE-CD70-4C80-B6E7-44EDD84BEF6C}">
      <dgm:prSet/>
      <dgm:spPr/>
      <dgm:t>
        <a:bodyPr/>
        <a:lstStyle/>
        <a:p>
          <a:endParaRPr lang="es-ES"/>
        </a:p>
      </dgm:t>
    </dgm:pt>
    <dgm:pt modelId="{31B8B9E3-8378-4FAD-87E5-EE71FFA616EA}" type="pres">
      <dgm:prSet presAssocID="{3A187F0B-9692-46ED-B4E8-2D98851E97E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25B63E-77A5-4E05-ABDA-2241D6DF8C1C}" type="pres">
      <dgm:prSet presAssocID="{92ADB51D-1CD6-4BEC-AAFB-AC9F73239E1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20D7B3-5CBF-4865-A06E-A6D43565D3F8}" type="pres">
      <dgm:prSet presAssocID="{4C1E507B-3D05-49E1-B530-498876BCEBF0}" presName="sibTrans" presStyleLbl="sibTrans1D1" presStyleIdx="0" presStyleCnt="8"/>
      <dgm:spPr/>
      <dgm:t>
        <a:bodyPr/>
        <a:lstStyle/>
        <a:p>
          <a:endParaRPr lang="es-ES"/>
        </a:p>
      </dgm:t>
    </dgm:pt>
    <dgm:pt modelId="{247F5054-3799-448D-9FE5-E35447C1904F}" type="pres">
      <dgm:prSet presAssocID="{4C1E507B-3D05-49E1-B530-498876BCEBF0}" presName="connectorText" presStyleLbl="sibTrans1D1" presStyleIdx="0" presStyleCnt="8"/>
      <dgm:spPr/>
      <dgm:t>
        <a:bodyPr/>
        <a:lstStyle/>
        <a:p>
          <a:endParaRPr lang="es-ES"/>
        </a:p>
      </dgm:t>
    </dgm:pt>
    <dgm:pt modelId="{9C475769-2F11-41E8-8717-2966347AC4A2}" type="pres">
      <dgm:prSet presAssocID="{BE73F81E-8438-4E0C-B04B-9F945756B36C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B50E84-B9AC-4802-9D9C-FA317B372A8D}" type="pres">
      <dgm:prSet presAssocID="{ED43FFC5-0A17-4417-8A27-86BAC5C8A40A}" presName="sibTrans" presStyleLbl="sibTrans1D1" presStyleIdx="1" presStyleCnt="8"/>
      <dgm:spPr/>
      <dgm:t>
        <a:bodyPr/>
        <a:lstStyle/>
        <a:p>
          <a:endParaRPr lang="es-ES"/>
        </a:p>
      </dgm:t>
    </dgm:pt>
    <dgm:pt modelId="{C9B69A4F-D9B6-4648-B6A3-8DCF5DA59B5A}" type="pres">
      <dgm:prSet presAssocID="{ED43FFC5-0A17-4417-8A27-86BAC5C8A40A}" presName="connectorText" presStyleLbl="sibTrans1D1" presStyleIdx="1" presStyleCnt="8"/>
      <dgm:spPr/>
      <dgm:t>
        <a:bodyPr/>
        <a:lstStyle/>
        <a:p>
          <a:endParaRPr lang="es-ES"/>
        </a:p>
      </dgm:t>
    </dgm:pt>
    <dgm:pt modelId="{621E8511-9AB3-4445-A481-02F2D720935F}" type="pres">
      <dgm:prSet presAssocID="{31CF9005-CF3C-4CCF-A232-DB892047048A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13B995-A948-4DD1-A1BD-437C2551F9FE}" type="pres">
      <dgm:prSet presAssocID="{95D2BFF5-899A-4127-8C45-814DBB870DE2}" presName="sibTrans" presStyleLbl="sibTrans1D1" presStyleIdx="2" presStyleCnt="8"/>
      <dgm:spPr/>
      <dgm:t>
        <a:bodyPr/>
        <a:lstStyle/>
        <a:p>
          <a:endParaRPr lang="es-ES"/>
        </a:p>
      </dgm:t>
    </dgm:pt>
    <dgm:pt modelId="{DE72CA04-48B0-4A08-9264-39A8CAD6CA4C}" type="pres">
      <dgm:prSet presAssocID="{95D2BFF5-899A-4127-8C45-814DBB870DE2}" presName="connectorText" presStyleLbl="sibTrans1D1" presStyleIdx="2" presStyleCnt="8"/>
      <dgm:spPr/>
      <dgm:t>
        <a:bodyPr/>
        <a:lstStyle/>
        <a:p>
          <a:endParaRPr lang="es-ES"/>
        </a:p>
      </dgm:t>
    </dgm:pt>
    <dgm:pt modelId="{0A44DBF2-13EF-42BC-A67A-B90DF37BAD2F}" type="pres">
      <dgm:prSet presAssocID="{AD75FF4B-C0BB-41D7-82C1-B20B9C01DEB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812EFE-AABB-430C-B5AB-FBE68063D5CB}" type="pres">
      <dgm:prSet presAssocID="{4476E36B-C9B4-4177-91E0-6D39D254ABC6}" presName="sibTrans" presStyleLbl="sibTrans1D1" presStyleIdx="3" presStyleCnt="8"/>
      <dgm:spPr/>
      <dgm:t>
        <a:bodyPr/>
        <a:lstStyle/>
        <a:p>
          <a:endParaRPr lang="es-ES"/>
        </a:p>
      </dgm:t>
    </dgm:pt>
    <dgm:pt modelId="{3FCADA2C-2BF7-45D2-9F38-56CD4F281158}" type="pres">
      <dgm:prSet presAssocID="{4476E36B-C9B4-4177-91E0-6D39D254ABC6}" presName="connectorText" presStyleLbl="sibTrans1D1" presStyleIdx="3" presStyleCnt="8"/>
      <dgm:spPr/>
      <dgm:t>
        <a:bodyPr/>
        <a:lstStyle/>
        <a:p>
          <a:endParaRPr lang="es-ES"/>
        </a:p>
      </dgm:t>
    </dgm:pt>
    <dgm:pt modelId="{15849E19-06B3-4542-9523-B6C86B8C9BD3}" type="pres">
      <dgm:prSet presAssocID="{0F8A3629-C2D0-4E2E-AF28-E06E20EB49BF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6FF2B-973C-414D-952C-AB63A7058D6F}" type="pres">
      <dgm:prSet presAssocID="{5FA7B01D-95F7-4DBD-92BB-B75A80ADF976}" presName="sibTrans" presStyleLbl="sibTrans1D1" presStyleIdx="4" presStyleCnt="8"/>
      <dgm:spPr/>
      <dgm:t>
        <a:bodyPr/>
        <a:lstStyle/>
        <a:p>
          <a:endParaRPr lang="es-ES"/>
        </a:p>
      </dgm:t>
    </dgm:pt>
    <dgm:pt modelId="{16DC9CDA-48EB-403F-B910-A2BC97C39A7A}" type="pres">
      <dgm:prSet presAssocID="{5FA7B01D-95F7-4DBD-92BB-B75A80ADF976}" presName="connectorText" presStyleLbl="sibTrans1D1" presStyleIdx="4" presStyleCnt="8"/>
      <dgm:spPr/>
      <dgm:t>
        <a:bodyPr/>
        <a:lstStyle/>
        <a:p>
          <a:endParaRPr lang="es-ES"/>
        </a:p>
      </dgm:t>
    </dgm:pt>
    <dgm:pt modelId="{5662625B-E129-4A96-9A69-93AACBA9CFF3}" type="pres">
      <dgm:prSet presAssocID="{D896BF2B-258E-43BD-9969-D89670D99F8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12A34B-9CDE-4612-9A77-D99EF04BC13B}" type="pres">
      <dgm:prSet presAssocID="{D7F7AA92-8BF2-49E2-B577-B1256684E33A}" presName="sibTrans" presStyleLbl="sibTrans1D1" presStyleIdx="5" presStyleCnt="8"/>
      <dgm:spPr/>
      <dgm:t>
        <a:bodyPr/>
        <a:lstStyle/>
        <a:p>
          <a:endParaRPr lang="es-ES"/>
        </a:p>
      </dgm:t>
    </dgm:pt>
    <dgm:pt modelId="{D1DC95D3-60A9-429E-9C98-4E3E2D9C0E16}" type="pres">
      <dgm:prSet presAssocID="{D7F7AA92-8BF2-49E2-B577-B1256684E33A}" presName="connectorText" presStyleLbl="sibTrans1D1" presStyleIdx="5" presStyleCnt="8"/>
      <dgm:spPr/>
      <dgm:t>
        <a:bodyPr/>
        <a:lstStyle/>
        <a:p>
          <a:endParaRPr lang="es-ES"/>
        </a:p>
      </dgm:t>
    </dgm:pt>
    <dgm:pt modelId="{AD0CE080-BB98-4C00-90A3-4FB15D585320}" type="pres">
      <dgm:prSet presAssocID="{391C5410-B745-4A70-AE1A-CFC6DC3FE15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BF9CBB-FF44-4A48-AA30-2AD946A16519}" type="pres">
      <dgm:prSet presAssocID="{A424BCD1-FC51-49F3-B5CE-793BC84EC890}" presName="sibTrans" presStyleLbl="sibTrans1D1" presStyleIdx="6" presStyleCnt="8"/>
      <dgm:spPr/>
      <dgm:t>
        <a:bodyPr/>
        <a:lstStyle/>
        <a:p>
          <a:endParaRPr lang="es-ES"/>
        </a:p>
      </dgm:t>
    </dgm:pt>
    <dgm:pt modelId="{EB5F8541-EC2C-4317-BDA7-201AE7D0D653}" type="pres">
      <dgm:prSet presAssocID="{A424BCD1-FC51-49F3-B5CE-793BC84EC890}" presName="connectorText" presStyleLbl="sibTrans1D1" presStyleIdx="6" presStyleCnt="8"/>
      <dgm:spPr/>
      <dgm:t>
        <a:bodyPr/>
        <a:lstStyle/>
        <a:p>
          <a:endParaRPr lang="es-ES"/>
        </a:p>
      </dgm:t>
    </dgm:pt>
    <dgm:pt modelId="{E0B0DADA-0D96-4664-90C7-E5B7F0E725F0}" type="pres">
      <dgm:prSet presAssocID="{E8D49F1D-5614-44C2-B608-F0740925067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F3ACC1-0FE4-4305-862D-C7CF3399AE56}" type="pres">
      <dgm:prSet presAssocID="{66612A95-D1E2-4194-9714-7EA8CA14112F}" presName="sibTrans" presStyleLbl="sibTrans1D1" presStyleIdx="7" presStyleCnt="8"/>
      <dgm:spPr/>
      <dgm:t>
        <a:bodyPr/>
        <a:lstStyle/>
        <a:p>
          <a:endParaRPr lang="es-ES"/>
        </a:p>
      </dgm:t>
    </dgm:pt>
    <dgm:pt modelId="{819A753B-4470-4D84-8E19-F3EC42B2348C}" type="pres">
      <dgm:prSet presAssocID="{66612A95-D1E2-4194-9714-7EA8CA14112F}" presName="connectorText" presStyleLbl="sibTrans1D1" presStyleIdx="7" presStyleCnt="8"/>
      <dgm:spPr/>
      <dgm:t>
        <a:bodyPr/>
        <a:lstStyle/>
        <a:p>
          <a:endParaRPr lang="es-ES"/>
        </a:p>
      </dgm:t>
    </dgm:pt>
    <dgm:pt modelId="{1C319E76-5BAE-493D-ABE4-531B213BE908}" type="pres">
      <dgm:prSet presAssocID="{A32DFC0C-06E7-4425-8D35-B571E218F66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96CF2A-FC4C-45EF-9C03-E9EC9598A95B}" type="presOf" srcId="{4476E36B-C9B4-4177-91E0-6D39D254ABC6}" destId="{0C812EFE-AABB-430C-B5AB-FBE68063D5CB}" srcOrd="0" destOrd="0" presId="urn:microsoft.com/office/officeart/2005/8/layout/bProcess3"/>
    <dgm:cxn modelId="{7E456C73-CA0F-4176-95F7-FD53B570B54D}" type="presOf" srcId="{0F8A3629-C2D0-4E2E-AF28-E06E20EB49BF}" destId="{15849E19-06B3-4542-9523-B6C86B8C9BD3}" srcOrd="0" destOrd="0" presId="urn:microsoft.com/office/officeart/2005/8/layout/bProcess3"/>
    <dgm:cxn modelId="{30F41FE7-3F8C-4775-B8D3-BDD0FA2DD831}" type="presOf" srcId="{95D2BFF5-899A-4127-8C45-814DBB870DE2}" destId="{6B13B995-A948-4DD1-A1BD-437C2551F9FE}" srcOrd="0" destOrd="0" presId="urn:microsoft.com/office/officeart/2005/8/layout/bProcess3"/>
    <dgm:cxn modelId="{3F828E10-522E-4B22-A4A9-46586C78FD8C}" type="presOf" srcId="{4C1E507B-3D05-49E1-B530-498876BCEBF0}" destId="{247F5054-3799-448D-9FE5-E35447C1904F}" srcOrd="1" destOrd="0" presId="urn:microsoft.com/office/officeart/2005/8/layout/bProcess3"/>
    <dgm:cxn modelId="{D82D9D2C-9855-4ED1-856F-7C76BF12AA94}" type="presOf" srcId="{4476E36B-C9B4-4177-91E0-6D39D254ABC6}" destId="{3FCADA2C-2BF7-45D2-9F38-56CD4F281158}" srcOrd="1" destOrd="0" presId="urn:microsoft.com/office/officeart/2005/8/layout/bProcess3"/>
    <dgm:cxn modelId="{F4D46D49-3F22-412F-A1AD-8C1D8B3FA075}" type="presOf" srcId="{391C5410-B745-4A70-AE1A-CFC6DC3FE15D}" destId="{AD0CE080-BB98-4C00-90A3-4FB15D585320}" srcOrd="0" destOrd="0" presId="urn:microsoft.com/office/officeart/2005/8/layout/bProcess3"/>
    <dgm:cxn modelId="{6DB7728A-98DA-4806-B445-11FBE1FE7491}" type="presOf" srcId="{31CF9005-CF3C-4CCF-A232-DB892047048A}" destId="{621E8511-9AB3-4445-A481-02F2D720935F}" srcOrd="0" destOrd="0" presId="urn:microsoft.com/office/officeart/2005/8/layout/bProcess3"/>
    <dgm:cxn modelId="{F21DB180-B480-4C97-95A1-A79C0AC833E0}" srcId="{3A187F0B-9692-46ED-B4E8-2D98851E97E5}" destId="{31CF9005-CF3C-4CCF-A232-DB892047048A}" srcOrd="2" destOrd="0" parTransId="{521692EE-1CE2-4FC1-B20F-9B644DE6AB30}" sibTransId="{95D2BFF5-899A-4127-8C45-814DBB870DE2}"/>
    <dgm:cxn modelId="{C21D19BD-C69D-4923-B844-E46584F0136B}" type="presOf" srcId="{5FA7B01D-95F7-4DBD-92BB-B75A80ADF976}" destId="{C636FF2B-973C-414D-952C-AB63A7058D6F}" srcOrd="0" destOrd="0" presId="urn:microsoft.com/office/officeart/2005/8/layout/bProcess3"/>
    <dgm:cxn modelId="{37B15486-D72A-4618-8463-50C63A80812F}" srcId="{3A187F0B-9692-46ED-B4E8-2D98851E97E5}" destId="{391C5410-B745-4A70-AE1A-CFC6DC3FE15D}" srcOrd="6" destOrd="0" parTransId="{9D13C93D-A52F-42B1-9A4E-4CEBF11662CB}" sibTransId="{A424BCD1-FC51-49F3-B5CE-793BC84EC890}"/>
    <dgm:cxn modelId="{2B33AE08-808C-40F9-B13F-0D9457010F0B}" type="presOf" srcId="{3A187F0B-9692-46ED-B4E8-2D98851E97E5}" destId="{31B8B9E3-8378-4FAD-87E5-EE71FFA616EA}" srcOrd="0" destOrd="0" presId="urn:microsoft.com/office/officeart/2005/8/layout/bProcess3"/>
    <dgm:cxn modelId="{9289B34D-55F4-45F7-A727-0EA2F87BAB1D}" type="presOf" srcId="{A424BCD1-FC51-49F3-B5CE-793BC84EC890}" destId="{EB5F8541-EC2C-4317-BDA7-201AE7D0D653}" srcOrd="1" destOrd="0" presId="urn:microsoft.com/office/officeart/2005/8/layout/bProcess3"/>
    <dgm:cxn modelId="{831ECE93-0ACB-486F-AEC8-1CD7F91CBFBA}" type="presOf" srcId="{ED43FFC5-0A17-4417-8A27-86BAC5C8A40A}" destId="{C9B69A4F-D9B6-4648-B6A3-8DCF5DA59B5A}" srcOrd="1" destOrd="0" presId="urn:microsoft.com/office/officeart/2005/8/layout/bProcess3"/>
    <dgm:cxn modelId="{C448E1DD-F3E9-4D2B-9623-15B61125639C}" srcId="{3A187F0B-9692-46ED-B4E8-2D98851E97E5}" destId="{E8D49F1D-5614-44C2-B608-F07409250673}" srcOrd="7" destOrd="0" parTransId="{05DFA693-3B2B-4750-BBE1-93D33734B3E7}" sibTransId="{66612A95-D1E2-4194-9714-7EA8CA14112F}"/>
    <dgm:cxn modelId="{B65B82CE-CD70-4C80-B6E7-44EDD84BEF6C}" srcId="{3A187F0B-9692-46ED-B4E8-2D98851E97E5}" destId="{A32DFC0C-06E7-4425-8D35-B571E218F669}" srcOrd="8" destOrd="0" parTransId="{B6D3081D-CADE-4B84-84E8-4A9939D15EAA}" sibTransId="{5448619D-CAB9-4B13-B256-6A14FF60ABA8}"/>
    <dgm:cxn modelId="{F6F56A25-5559-4991-911A-07405D8D8EB6}" type="presOf" srcId="{A32DFC0C-06E7-4425-8D35-B571E218F669}" destId="{1C319E76-5BAE-493D-ABE4-531B213BE908}" srcOrd="0" destOrd="0" presId="urn:microsoft.com/office/officeart/2005/8/layout/bProcess3"/>
    <dgm:cxn modelId="{AF4D6008-71CE-41DC-A72A-4B82C09A337E}" type="presOf" srcId="{E8D49F1D-5614-44C2-B608-F07409250673}" destId="{E0B0DADA-0D96-4664-90C7-E5B7F0E725F0}" srcOrd="0" destOrd="0" presId="urn:microsoft.com/office/officeart/2005/8/layout/bProcess3"/>
    <dgm:cxn modelId="{4161B6A3-23D7-4B31-87EC-72AC0F0C9764}" srcId="{3A187F0B-9692-46ED-B4E8-2D98851E97E5}" destId="{0F8A3629-C2D0-4E2E-AF28-E06E20EB49BF}" srcOrd="4" destOrd="0" parTransId="{ED605797-D777-44AD-9261-3161B9C9B2DB}" sibTransId="{5FA7B01D-95F7-4DBD-92BB-B75A80ADF976}"/>
    <dgm:cxn modelId="{42AFD61E-9E97-4194-9008-B3D2CDCA53DA}" type="presOf" srcId="{5FA7B01D-95F7-4DBD-92BB-B75A80ADF976}" destId="{16DC9CDA-48EB-403F-B910-A2BC97C39A7A}" srcOrd="1" destOrd="0" presId="urn:microsoft.com/office/officeart/2005/8/layout/bProcess3"/>
    <dgm:cxn modelId="{6F1F6169-4663-4079-AA20-58B55EE15184}" type="presOf" srcId="{A424BCD1-FC51-49F3-B5CE-793BC84EC890}" destId="{B9BF9CBB-FF44-4A48-AA30-2AD946A16519}" srcOrd="0" destOrd="0" presId="urn:microsoft.com/office/officeart/2005/8/layout/bProcess3"/>
    <dgm:cxn modelId="{BFB33021-4D31-48CD-914D-9404C54A8384}" type="presOf" srcId="{66612A95-D1E2-4194-9714-7EA8CA14112F}" destId="{D6F3ACC1-0FE4-4305-862D-C7CF3399AE56}" srcOrd="0" destOrd="0" presId="urn:microsoft.com/office/officeart/2005/8/layout/bProcess3"/>
    <dgm:cxn modelId="{002C149C-D50A-45F9-ACD0-893D08C3B57F}" type="presOf" srcId="{92ADB51D-1CD6-4BEC-AAFB-AC9F73239E17}" destId="{7725B63E-77A5-4E05-ABDA-2241D6DF8C1C}" srcOrd="0" destOrd="0" presId="urn:microsoft.com/office/officeart/2005/8/layout/bProcess3"/>
    <dgm:cxn modelId="{0A884E89-45B2-4A3F-A0A0-C87E59A199C8}" srcId="{3A187F0B-9692-46ED-B4E8-2D98851E97E5}" destId="{D896BF2B-258E-43BD-9969-D89670D99F81}" srcOrd="5" destOrd="0" parTransId="{04FD2F41-261E-431A-A4E2-6C20891A28AD}" sibTransId="{D7F7AA92-8BF2-49E2-B577-B1256684E33A}"/>
    <dgm:cxn modelId="{C691CEC9-70C5-4F4F-93AD-96D6273AD632}" type="presOf" srcId="{BE73F81E-8438-4E0C-B04B-9F945756B36C}" destId="{9C475769-2F11-41E8-8717-2966347AC4A2}" srcOrd="0" destOrd="0" presId="urn:microsoft.com/office/officeart/2005/8/layout/bProcess3"/>
    <dgm:cxn modelId="{A090BD95-9B0C-45EB-8E22-9BF2FE24967B}" type="presOf" srcId="{ED43FFC5-0A17-4417-8A27-86BAC5C8A40A}" destId="{31B50E84-B9AC-4802-9D9C-FA317B372A8D}" srcOrd="0" destOrd="0" presId="urn:microsoft.com/office/officeart/2005/8/layout/bProcess3"/>
    <dgm:cxn modelId="{6E6E4978-9A50-4DA1-9867-EF183FB11FD6}" type="presOf" srcId="{D896BF2B-258E-43BD-9969-D89670D99F81}" destId="{5662625B-E129-4A96-9A69-93AACBA9CFF3}" srcOrd="0" destOrd="0" presId="urn:microsoft.com/office/officeart/2005/8/layout/bProcess3"/>
    <dgm:cxn modelId="{BA89236A-94B2-47C2-AE8A-B51F478635D6}" srcId="{3A187F0B-9692-46ED-B4E8-2D98851E97E5}" destId="{92ADB51D-1CD6-4BEC-AAFB-AC9F73239E17}" srcOrd="0" destOrd="0" parTransId="{2266D283-A07D-4DD5-B2BA-1C52BEC5EFD5}" sibTransId="{4C1E507B-3D05-49E1-B530-498876BCEBF0}"/>
    <dgm:cxn modelId="{3BCD707C-AE1B-4D5F-AF66-30C032E1597F}" type="presOf" srcId="{D7F7AA92-8BF2-49E2-B577-B1256684E33A}" destId="{D1DC95D3-60A9-429E-9C98-4E3E2D9C0E16}" srcOrd="1" destOrd="0" presId="urn:microsoft.com/office/officeart/2005/8/layout/bProcess3"/>
    <dgm:cxn modelId="{97208D5D-C6FF-4969-9F3F-B65DFD38ECD2}" type="presOf" srcId="{AD75FF4B-C0BB-41D7-82C1-B20B9C01DEBA}" destId="{0A44DBF2-13EF-42BC-A67A-B90DF37BAD2F}" srcOrd="0" destOrd="0" presId="urn:microsoft.com/office/officeart/2005/8/layout/bProcess3"/>
    <dgm:cxn modelId="{361CD659-8F42-4EDC-92C8-4435AFFFA032}" type="presOf" srcId="{95D2BFF5-899A-4127-8C45-814DBB870DE2}" destId="{DE72CA04-48B0-4A08-9264-39A8CAD6CA4C}" srcOrd="1" destOrd="0" presId="urn:microsoft.com/office/officeart/2005/8/layout/bProcess3"/>
    <dgm:cxn modelId="{3C989C72-4DB2-4F95-AA46-0C4293B6BCD8}" type="presOf" srcId="{66612A95-D1E2-4194-9714-7EA8CA14112F}" destId="{819A753B-4470-4D84-8E19-F3EC42B2348C}" srcOrd="1" destOrd="0" presId="urn:microsoft.com/office/officeart/2005/8/layout/bProcess3"/>
    <dgm:cxn modelId="{F616F357-B0FE-4FB9-956E-A3DC460E5A69}" srcId="{3A187F0B-9692-46ED-B4E8-2D98851E97E5}" destId="{BE73F81E-8438-4E0C-B04B-9F945756B36C}" srcOrd="1" destOrd="0" parTransId="{CDAAFDDD-5ED7-42BA-9D97-7ED02D1E4576}" sibTransId="{ED43FFC5-0A17-4417-8A27-86BAC5C8A40A}"/>
    <dgm:cxn modelId="{FD2A6D46-95EB-475D-AB68-35FF3D323276}" srcId="{3A187F0B-9692-46ED-B4E8-2D98851E97E5}" destId="{AD75FF4B-C0BB-41D7-82C1-B20B9C01DEBA}" srcOrd="3" destOrd="0" parTransId="{D3031CE3-9524-4450-9606-EB5B5948DB54}" sibTransId="{4476E36B-C9B4-4177-91E0-6D39D254ABC6}"/>
    <dgm:cxn modelId="{B73576B6-ABAF-4723-9E46-F5E5D2A20B59}" type="presOf" srcId="{D7F7AA92-8BF2-49E2-B577-B1256684E33A}" destId="{3612A34B-9CDE-4612-9A77-D99EF04BC13B}" srcOrd="0" destOrd="0" presId="urn:microsoft.com/office/officeart/2005/8/layout/bProcess3"/>
    <dgm:cxn modelId="{7DC65227-10DE-47A2-801D-95BB16976890}" type="presOf" srcId="{4C1E507B-3D05-49E1-B530-498876BCEBF0}" destId="{9320D7B3-5CBF-4865-A06E-A6D43565D3F8}" srcOrd="0" destOrd="0" presId="urn:microsoft.com/office/officeart/2005/8/layout/bProcess3"/>
    <dgm:cxn modelId="{3050E7DC-B2C7-4B67-9D9F-ADC7D56B0E63}" type="presParOf" srcId="{31B8B9E3-8378-4FAD-87E5-EE71FFA616EA}" destId="{7725B63E-77A5-4E05-ABDA-2241D6DF8C1C}" srcOrd="0" destOrd="0" presId="urn:microsoft.com/office/officeart/2005/8/layout/bProcess3"/>
    <dgm:cxn modelId="{A11E1F3E-FD03-4455-9CAC-AED47C50239A}" type="presParOf" srcId="{31B8B9E3-8378-4FAD-87E5-EE71FFA616EA}" destId="{9320D7B3-5CBF-4865-A06E-A6D43565D3F8}" srcOrd="1" destOrd="0" presId="urn:microsoft.com/office/officeart/2005/8/layout/bProcess3"/>
    <dgm:cxn modelId="{0874F5C3-C1F5-43CB-9D11-B6A2334A31A2}" type="presParOf" srcId="{9320D7B3-5CBF-4865-A06E-A6D43565D3F8}" destId="{247F5054-3799-448D-9FE5-E35447C1904F}" srcOrd="0" destOrd="0" presId="urn:microsoft.com/office/officeart/2005/8/layout/bProcess3"/>
    <dgm:cxn modelId="{733F5482-1A3D-410E-BF2A-742A4FA2F9CC}" type="presParOf" srcId="{31B8B9E3-8378-4FAD-87E5-EE71FFA616EA}" destId="{9C475769-2F11-41E8-8717-2966347AC4A2}" srcOrd="2" destOrd="0" presId="urn:microsoft.com/office/officeart/2005/8/layout/bProcess3"/>
    <dgm:cxn modelId="{12EE7E80-6148-416D-9BEB-B65D14CEDBC0}" type="presParOf" srcId="{31B8B9E3-8378-4FAD-87E5-EE71FFA616EA}" destId="{31B50E84-B9AC-4802-9D9C-FA317B372A8D}" srcOrd="3" destOrd="0" presId="urn:microsoft.com/office/officeart/2005/8/layout/bProcess3"/>
    <dgm:cxn modelId="{EA885ADF-E55B-48D2-9745-649E76D6D96B}" type="presParOf" srcId="{31B50E84-B9AC-4802-9D9C-FA317B372A8D}" destId="{C9B69A4F-D9B6-4648-B6A3-8DCF5DA59B5A}" srcOrd="0" destOrd="0" presId="urn:microsoft.com/office/officeart/2005/8/layout/bProcess3"/>
    <dgm:cxn modelId="{403DFD64-6B02-4724-A222-CF7EA4C999D6}" type="presParOf" srcId="{31B8B9E3-8378-4FAD-87E5-EE71FFA616EA}" destId="{621E8511-9AB3-4445-A481-02F2D720935F}" srcOrd="4" destOrd="0" presId="urn:microsoft.com/office/officeart/2005/8/layout/bProcess3"/>
    <dgm:cxn modelId="{3F8B0ABD-1F56-450F-9291-B875C0D9C0E6}" type="presParOf" srcId="{31B8B9E3-8378-4FAD-87E5-EE71FFA616EA}" destId="{6B13B995-A948-4DD1-A1BD-437C2551F9FE}" srcOrd="5" destOrd="0" presId="urn:microsoft.com/office/officeart/2005/8/layout/bProcess3"/>
    <dgm:cxn modelId="{953B690A-1A4A-4886-A622-021ED04BE8D9}" type="presParOf" srcId="{6B13B995-A948-4DD1-A1BD-437C2551F9FE}" destId="{DE72CA04-48B0-4A08-9264-39A8CAD6CA4C}" srcOrd="0" destOrd="0" presId="urn:microsoft.com/office/officeart/2005/8/layout/bProcess3"/>
    <dgm:cxn modelId="{30A6D6DA-AF59-4CC4-B888-C72CC7F48F9A}" type="presParOf" srcId="{31B8B9E3-8378-4FAD-87E5-EE71FFA616EA}" destId="{0A44DBF2-13EF-42BC-A67A-B90DF37BAD2F}" srcOrd="6" destOrd="0" presId="urn:microsoft.com/office/officeart/2005/8/layout/bProcess3"/>
    <dgm:cxn modelId="{77905E8F-C717-4656-9032-AEFE733E2F66}" type="presParOf" srcId="{31B8B9E3-8378-4FAD-87E5-EE71FFA616EA}" destId="{0C812EFE-AABB-430C-B5AB-FBE68063D5CB}" srcOrd="7" destOrd="0" presId="urn:microsoft.com/office/officeart/2005/8/layout/bProcess3"/>
    <dgm:cxn modelId="{937BCCCB-9C14-4954-B5DE-F91310080464}" type="presParOf" srcId="{0C812EFE-AABB-430C-B5AB-FBE68063D5CB}" destId="{3FCADA2C-2BF7-45D2-9F38-56CD4F281158}" srcOrd="0" destOrd="0" presId="urn:microsoft.com/office/officeart/2005/8/layout/bProcess3"/>
    <dgm:cxn modelId="{A9FB3B6F-BC9B-4EB7-95DE-213F2180FBCC}" type="presParOf" srcId="{31B8B9E3-8378-4FAD-87E5-EE71FFA616EA}" destId="{15849E19-06B3-4542-9523-B6C86B8C9BD3}" srcOrd="8" destOrd="0" presId="urn:microsoft.com/office/officeart/2005/8/layout/bProcess3"/>
    <dgm:cxn modelId="{2D513D04-E929-49B6-9A1B-D4DF0D323C2F}" type="presParOf" srcId="{31B8B9E3-8378-4FAD-87E5-EE71FFA616EA}" destId="{C636FF2B-973C-414D-952C-AB63A7058D6F}" srcOrd="9" destOrd="0" presId="urn:microsoft.com/office/officeart/2005/8/layout/bProcess3"/>
    <dgm:cxn modelId="{83812775-EDC4-412F-929D-185C2141EA7E}" type="presParOf" srcId="{C636FF2B-973C-414D-952C-AB63A7058D6F}" destId="{16DC9CDA-48EB-403F-B910-A2BC97C39A7A}" srcOrd="0" destOrd="0" presId="urn:microsoft.com/office/officeart/2005/8/layout/bProcess3"/>
    <dgm:cxn modelId="{81F74B66-039C-4634-B391-6332EA0CAA7A}" type="presParOf" srcId="{31B8B9E3-8378-4FAD-87E5-EE71FFA616EA}" destId="{5662625B-E129-4A96-9A69-93AACBA9CFF3}" srcOrd="10" destOrd="0" presId="urn:microsoft.com/office/officeart/2005/8/layout/bProcess3"/>
    <dgm:cxn modelId="{B81146E3-BB03-40BE-B433-D32967E776BC}" type="presParOf" srcId="{31B8B9E3-8378-4FAD-87E5-EE71FFA616EA}" destId="{3612A34B-9CDE-4612-9A77-D99EF04BC13B}" srcOrd="11" destOrd="0" presId="urn:microsoft.com/office/officeart/2005/8/layout/bProcess3"/>
    <dgm:cxn modelId="{B490E0F1-7827-4AB3-9818-A2009AA2225E}" type="presParOf" srcId="{3612A34B-9CDE-4612-9A77-D99EF04BC13B}" destId="{D1DC95D3-60A9-429E-9C98-4E3E2D9C0E16}" srcOrd="0" destOrd="0" presId="urn:microsoft.com/office/officeart/2005/8/layout/bProcess3"/>
    <dgm:cxn modelId="{0F3437DD-0CCE-463B-9FB0-6822E7B5E6AF}" type="presParOf" srcId="{31B8B9E3-8378-4FAD-87E5-EE71FFA616EA}" destId="{AD0CE080-BB98-4C00-90A3-4FB15D585320}" srcOrd="12" destOrd="0" presId="urn:microsoft.com/office/officeart/2005/8/layout/bProcess3"/>
    <dgm:cxn modelId="{C6F6CBAB-1FE0-4C76-9AA6-426FB626BB8B}" type="presParOf" srcId="{31B8B9E3-8378-4FAD-87E5-EE71FFA616EA}" destId="{B9BF9CBB-FF44-4A48-AA30-2AD946A16519}" srcOrd="13" destOrd="0" presId="urn:microsoft.com/office/officeart/2005/8/layout/bProcess3"/>
    <dgm:cxn modelId="{C88C5277-0897-4597-9D3A-887219F81D07}" type="presParOf" srcId="{B9BF9CBB-FF44-4A48-AA30-2AD946A16519}" destId="{EB5F8541-EC2C-4317-BDA7-201AE7D0D653}" srcOrd="0" destOrd="0" presId="urn:microsoft.com/office/officeart/2005/8/layout/bProcess3"/>
    <dgm:cxn modelId="{B47509FC-1A90-4F47-8217-BC47BC37D5B0}" type="presParOf" srcId="{31B8B9E3-8378-4FAD-87E5-EE71FFA616EA}" destId="{E0B0DADA-0D96-4664-90C7-E5B7F0E725F0}" srcOrd="14" destOrd="0" presId="urn:microsoft.com/office/officeart/2005/8/layout/bProcess3"/>
    <dgm:cxn modelId="{2ABC425B-BAF9-4C10-93E5-1EED823E53F0}" type="presParOf" srcId="{31B8B9E3-8378-4FAD-87E5-EE71FFA616EA}" destId="{D6F3ACC1-0FE4-4305-862D-C7CF3399AE56}" srcOrd="15" destOrd="0" presId="urn:microsoft.com/office/officeart/2005/8/layout/bProcess3"/>
    <dgm:cxn modelId="{B31A5FB3-3565-490A-A9BF-F5BF6D610348}" type="presParOf" srcId="{D6F3ACC1-0FE4-4305-862D-C7CF3399AE56}" destId="{819A753B-4470-4D84-8E19-F3EC42B2348C}" srcOrd="0" destOrd="0" presId="urn:microsoft.com/office/officeart/2005/8/layout/bProcess3"/>
    <dgm:cxn modelId="{5D2D6108-DCE8-44AB-A962-B59846977402}" type="presParOf" srcId="{31B8B9E3-8378-4FAD-87E5-EE71FFA616EA}" destId="{1C319E76-5BAE-493D-ABE4-531B213BE908}" srcOrd="16" destOrd="0" presId="urn:microsoft.com/office/officeart/2005/8/layout/b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AA012C-2C02-4CBC-AB45-91ABFA4D9575}">
      <dsp:nvSpPr>
        <dsp:cNvPr id="0" name=""/>
        <dsp:cNvSpPr/>
      </dsp:nvSpPr>
      <dsp:spPr>
        <a:xfrm rot="5400000">
          <a:off x="5557014" y="-2135253"/>
          <a:ext cx="1225261" cy="580672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Usuarios/beneficiarios, profesionales, voluntarios, socios y donantes, empresas, AAPP, suscriptores,  clientes, alumnos, “</a:t>
          </a:r>
          <a:r>
            <a:rPr lang="es-ES" sz="1800" b="1" kern="1200" dirty="0" err="1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celebrities</a:t>
          </a:r>
          <a:r>
            <a:rPr lang="es-ES" sz="1800" b="1" kern="1200" dirty="0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”, …</a:t>
          </a:r>
          <a:endParaRPr lang="es-ES" sz="1800" b="1" kern="1200" dirty="0">
            <a:solidFill>
              <a:srgbClr val="502800"/>
            </a:solidFill>
          </a:endParaRPr>
        </a:p>
      </dsp:txBody>
      <dsp:txXfrm rot="5400000">
        <a:off x="5557014" y="-2135253"/>
        <a:ext cx="1225261" cy="5806725"/>
      </dsp:txXfrm>
    </dsp:sp>
    <dsp:sp modelId="{A7C6282D-2215-4E03-AA1D-539A350DBFF8}">
      <dsp:nvSpPr>
        <dsp:cNvPr id="0" name=""/>
        <dsp:cNvSpPr/>
      </dsp:nvSpPr>
      <dsp:spPr>
        <a:xfrm>
          <a:off x="0" y="2320"/>
          <a:ext cx="3266282" cy="1531576"/>
        </a:xfrm>
        <a:prstGeom prst="roundRect">
          <a:avLst/>
        </a:prstGeom>
        <a:solidFill>
          <a:srgbClr val="502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BASE SOCIAL – ALCANCE DEL CRM</a:t>
          </a:r>
          <a:endParaRPr lang="es-ES" sz="2400" b="1" kern="1200" dirty="0"/>
        </a:p>
      </dsp:txBody>
      <dsp:txXfrm>
        <a:off x="0" y="2320"/>
        <a:ext cx="3266282" cy="1531576"/>
      </dsp:txXfrm>
    </dsp:sp>
    <dsp:sp modelId="{6025B727-0793-48D2-AF6C-2B691D3D090D}">
      <dsp:nvSpPr>
        <dsp:cNvPr id="0" name=""/>
        <dsp:cNvSpPr/>
      </dsp:nvSpPr>
      <dsp:spPr>
        <a:xfrm rot="5400000">
          <a:off x="5557014" y="-527098"/>
          <a:ext cx="1225261" cy="580672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502800"/>
              </a:solidFill>
              <a:latin typeface="Calibri" pitchFamily="34" charset="0"/>
            </a:rPr>
            <a:t>BBDD única, canales (diferentes niveles de integración), web, formularios, redes sociales, tratamiento de la información y enriquecimiento, eventos, campañas, procesos, informes y consultas, análisis, métodos de pago (cobro), …</a:t>
          </a:r>
          <a:endParaRPr lang="es-ES" sz="1800" b="1" kern="1200" dirty="0">
            <a:solidFill>
              <a:srgbClr val="502800"/>
            </a:solidFill>
          </a:endParaRPr>
        </a:p>
      </dsp:txBody>
      <dsp:txXfrm rot="5400000">
        <a:off x="5557014" y="-527098"/>
        <a:ext cx="1225261" cy="5806725"/>
      </dsp:txXfrm>
    </dsp:sp>
    <dsp:sp modelId="{06677C8A-03FD-4B67-A4F9-9EB163F0CD0F}">
      <dsp:nvSpPr>
        <dsp:cNvPr id="0" name=""/>
        <dsp:cNvSpPr/>
      </dsp:nvSpPr>
      <dsp:spPr>
        <a:xfrm>
          <a:off x="0" y="1610475"/>
          <a:ext cx="3266282" cy="1531576"/>
        </a:xfrm>
        <a:prstGeom prst="roundRect">
          <a:avLst/>
        </a:prstGeom>
        <a:solidFill>
          <a:srgbClr val="502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FUNCIONALIDAD / PROCESOS</a:t>
          </a:r>
          <a:endParaRPr lang="es-ES" sz="2400" b="1" kern="1200" dirty="0"/>
        </a:p>
      </dsp:txBody>
      <dsp:txXfrm>
        <a:off x="0" y="1610475"/>
        <a:ext cx="3266282" cy="1531576"/>
      </dsp:txXfrm>
    </dsp:sp>
    <dsp:sp modelId="{0F9C8B75-2B2C-43C8-987F-AF322114C99C}">
      <dsp:nvSpPr>
        <dsp:cNvPr id="0" name=""/>
        <dsp:cNvSpPr/>
      </dsp:nvSpPr>
      <dsp:spPr>
        <a:xfrm rot="5400000">
          <a:off x="5557014" y="1081056"/>
          <a:ext cx="1225261" cy="5806725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502800"/>
              </a:solidFill>
              <a:latin typeface="Calibri" pitchFamily="34" charset="0"/>
              <a:sym typeface="Wingdings" pitchFamily="2" charset="2"/>
            </a:rPr>
            <a:t>Junta/Patronato, equipo directivo, técnicos, comunicación, voluntarios, …</a:t>
          </a:r>
          <a:endParaRPr lang="es-ES" sz="1800" b="1" kern="1200" dirty="0">
            <a:solidFill>
              <a:srgbClr val="502800"/>
            </a:solidFill>
          </a:endParaRPr>
        </a:p>
      </dsp:txBody>
      <dsp:txXfrm rot="5400000">
        <a:off x="5557014" y="1081056"/>
        <a:ext cx="1225261" cy="5806725"/>
      </dsp:txXfrm>
    </dsp:sp>
    <dsp:sp modelId="{72AC4BE4-E383-44F6-BE4D-C33D6EB79E4F}">
      <dsp:nvSpPr>
        <dsp:cNvPr id="0" name=""/>
        <dsp:cNvSpPr/>
      </dsp:nvSpPr>
      <dsp:spPr>
        <a:xfrm>
          <a:off x="0" y="3218631"/>
          <a:ext cx="3266282" cy="1531576"/>
        </a:xfrm>
        <a:prstGeom prst="roundRect">
          <a:avLst/>
        </a:prstGeom>
        <a:solidFill>
          <a:srgbClr val="5028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USUARIOS (INT/EXT)</a:t>
          </a:r>
          <a:endParaRPr lang="es-ES" sz="2400" b="1" kern="1200" dirty="0">
            <a:solidFill>
              <a:srgbClr val="502800"/>
            </a:solidFill>
          </a:endParaRPr>
        </a:p>
      </dsp:txBody>
      <dsp:txXfrm>
        <a:off x="0" y="3218631"/>
        <a:ext cx="3266282" cy="153157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7D79A2E-B9FA-4EDA-901B-4E6DD9ED5136}">
      <dsp:nvSpPr>
        <dsp:cNvPr id="0" name=""/>
        <dsp:cNvSpPr/>
      </dsp:nvSpPr>
      <dsp:spPr>
        <a:xfrm>
          <a:off x="0" y="6882"/>
          <a:ext cx="856895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noProof="0" dirty="0" smtClean="0">
              <a:solidFill>
                <a:srgbClr val="502800"/>
              </a:solidFill>
              <a:latin typeface="Calibri" pitchFamily="34" charset="0"/>
            </a:rPr>
            <a:t>Independencia Tecnológica</a:t>
          </a:r>
          <a:endParaRPr lang="es-ES" sz="3400" b="1" kern="1200" noProof="0" dirty="0">
            <a:solidFill>
              <a:srgbClr val="502800"/>
            </a:solidFill>
            <a:latin typeface="Calibri" pitchFamily="34" charset="0"/>
          </a:endParaRPr>
        </a:p>
      </dsp:txBody>
      <dsp:txXfrm>
        <a:off x="0" y="6882"/>
        <a:ext cx="8568952" cy="815490"/>
      </dsp:txXfrm>
    </dsp:sp>
    <dsp:sp modelId="{0EBCB361-1193-47F9-9FA1-389E2FFE15F7}">
      <dsp:nvSpPr>
        <dsp:cNvPr id="0" name=""/>
        <dsp:cNvSpPr/>
      </dsp:nvSpPr>
      <dsp:spPr>
        <a:xfrm>
          <a:off x="0" y="920292"/>
          <a:ext cx="856895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noProof="0" dirty="0" smtClean="0">
              <a:solidFill>
                <a:srgbClr val="502800"/>
              </a:solidFill>
              <a:latin typeface="Calibri" pitchFamily="34" charset="0"/>
            </a:rPr>
            <a:t>Independencia de Costes</a:t>
          </a:r>
          <a:endParaRPr lang="es-ES" sz="3400" b="1" kern="1200" noProof="0" dirty="0">
            <a:solidFill>
              <a:srgbClr val="502800"/>
            </a:solidFill>
            <a:latin typeface="Calibri" pitchFamily="34" charset="0"/>
          </a:endParaRPr>
        </a:p>
      </dsp:txBody>
      <dsp:txXfrm>
        <a:off x="0" y="920292"/>
        <a:ext cx="8568952" cy="815490"/>
      </dsp:txXfrm>
    </dsp:sp>
    <dsp:sp modelId="{12A2AE9C-2A07-4EDA-81C8-A00AC386CC7A}">
      <dsp:nvSpPr>
        <dsp:cNvPr id="0" name=""/>
        <dsp:cNvSpPr/>
      </dsp:nvSpPr>
      <dsp:spPr>
        <a:xfrm>
          <a:off x="0" y="1833702"/>
          <a:ext cx="856895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noProof="0" dirty="0" smtClean="0">
              <a:solidFill>
                <a:srgbClr val="502800"/>
              </a:solidFill>
              <a:latin typeface="Calibri" pitchFamily="34" charset="0"/>
            </a:rPr>
            <a:t>Independencia de Proveedor</a:t>
          </a:r>
          <a:endParaRPr lang="es-ES" sz="3400" b="1" kern="1200" noProof="0" dirty="0">
            <a:solidFill>
              <a:srgbClr val="502800"/>
            </a:solidFill>
            <a:latin typeface="Calibri" pitchFamily="34" charset="0"/>
          </a:endParaRPr>
        </a:p>
      </dsp:txBody>
      <dsp:txXfrm>
        <a:off x="0" y="1833702"/>
        <a:ext cx="8568952" cy="815490"/>
      </dsp:txXfrm>
    </dsp:sp>
    <dsp:sp modelId="{34407C8B-AA69-487F-832D-5C3A7B74412E}">
      <dsp:nvSpPr>
        <dsp:cNvPr id="0" name=""/>
        <dsp:cNvSpPr/>
      </dsp:nvSpPr>
      <dsp:spPr>
        <a:xfrm>
          <a:off x="0" y="2747112"/>
          <a:ext cx="8568952" cy="8154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noProof="0" dirty="0" smtClean="0">
              <a:solidFill>
                <a:srgbClr val="502800"/>
              </a:solidFill>
              <a:latin typeface="Calibri" pitchFamily="34" charset="0"/>
            </a:rPr>
            <a:t>Independencia del Modelo de Negocio </a:t>
          </a:r>
          <a:endParaRPr lang="es-ES" sz="3400" b="1" kern="1200" noProof="0" dirty="0">
            <a:solidFill>
              <a:srgbClr val="502800"/>
            </a:solidFill>
            <a:latin typeface="Calibri" pitchFamily="34" charset="0"/>
          </a:endParaRPr>
        </a:p>
      </dsp:txBody>
      <dsp:txXfrm>
        <a:off x="0" y="2747112"/>
        <a:ext cx="8568952" cy="81549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0D7B3-5CBF-4865-A06E-A6D43565D3F8}">
      <dsp:nvSpPr>
        <dsp:cNvPr id="0" name=""/>
        <dsp:cNvSpPr/>
      </dsp:nvSpPr>
      <dsp:spPr>
        <a:xfrm>
          <a:off x="1909006" y="573845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617374"/>
        <a:ext cx="21916" cy="4383"/>
      </dsp:txXfrm>
    </dsp:sp>
    <dsp:sp modelId="{7725B63E-77A5-4E05-ABDA-2241D6DF8C1C}">
      <dsp:nvSpPr>
        <dsp:cNvPr id="0" name=""/>
        <dsp:cNvSpPr/>
      </dsp:nvSpPr>
      <dsp:spPr>
        <a:xfrm>
          <a:off x="5062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MÁS DATOS RECOGIDOS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5062" y="47842"/>
        <a:ext cx="1905744" cy="1143446"/>
      </dsp:txXfrm>
    </dsp:sp>
    <dsp:sp modelId="{31B50E84-B9AC-4802-9D9C-FA317B372A8D}">
      <dsp:nvSpPr>
        <dsp:cNvPr id="0" name=""/>
        <dsp:cNvSpPr/>
      </dsp:nvSpPr>
      <dsp:spPr>
        <a:xfrm>
          <a:off x="4253072" y="573845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617374"/>
        <a:ext cx="21916" cy="4383"/>
      </dsp:txXfrm>
    </dsp:sp>
    <dsp:sp modelId="{9C475769-2F11-41E8-8717-2966347AC4A2}">
      <dsp:nvSpPr>
        <dsp:cNvPr id="0" name=""/>
        <dsp:cNvSpPr/>
      </dsp:nvSpPr>
      <dsp:spPr>
        <a:xfrm>
          <a:off x="2349127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ORIENTACIÓN A CIUDADANÍA (SENSIBILIZAR, APOYO, …)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2349127" y="47842"/>
        <a:ext cx="1905744" cy="1143446"/>
      </dsp:txXfrm>
    </dsp:sp>
    <dsp:sp modelId="{6B13B995-A948-4DD1-A1BD-437C2551F9FE}">
      <dsp:nvSpPr>
        <dsp:cNvPr id="0" name=""/>
        <dsp:cNvSpPr/>
      </dsp:nvSpPr>
      <dsp:spPr>
        <a:xfrm>
          <a:off x="957934" y="1189489"/>
          <a:ext cx="4688130" cy="407721"/>
        </a:xfrm>
        <a:custGeom>
          <a:avLst/>
          <a:gdLst/>
          <a:ahLst/>
          <a:cxnLst/>
          <a:rect l="0" t="0" r="0" b="0"/>
          <a:pathLst>
            <a:path>
              <a:moveTo>
                <a:pt x="4688130" y="0"/>
              </a:moveTo>
              <a:lnTo>
                <a:pt x="4688130" y="220960"/>
              </a:lnTo>
              <a:lnTo>
                <a:pt x="0" y="220960"/>
              </a:lnTo>
              <a:lnTo>
                <a:pt x="0" y="40772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285" y="1391158"/>
        <a:ext cx="235428" cy="4383"/>
      </dsp:txXfrm>
    </dsp:sp>
    <dsp:sp modelId="{621E8511-9AB3-4445-A481-02F2D720935F}">
      <dsp:nvSpPr>
        <dsp:cNvPr id="0" name=""/>
        <dsp:cNvSpPr/>
      </dsp:nvSpPr>
      <dsp:spPr>
        <a:xfrm>
          <a:off x="4693193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MENOS PRESUPUESTO Y CON MENOS RRHH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4693193" y="47842"/>
        <a:ext cx="1905744" cy="1143446"/>
      </dsp:txXfrm>
    </dsp:sp>
    <dsp:sp modelId="{C3B4B464-9AF2-4FED-ACCF-6263645743AA}">
      <dsp:nvSpPr>
        <dsp:cNvPr id="0" name=""/>
        <dsp:cNvSpPr/>
      </dsp:nvSpPr>
      <dsp:spPr>
        <a:xfrm>
          <a:off x="1909006" y="2155613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2199141"/>
        <a:ext cx="21916" cy="4383"/>
      </dsp:txXfrm>
    </dsp:sp>
    <dsp:sp modelId="{4CA13F21-9B5C-497C-9329-2E332350821F}">
      <dsp:nvSpPr>
        <dsp:cNvPr id="0" name=""/>
        <dsp:cNvSpPr/>
      </dsp:nvSpPr>
      <dsp:spPr>
        <a:xfrm>
          <a:off x="5062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MÁS CAPTACIÓN FONDOS PRIVADOS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5062" y="1629610"/>
        <a:ext cx="1905744" cy="1143446"/>
      </dsp:txXfrm>
    </dsp:sp>
    <dsp:sp modelId="{0C812EFE-AABB-430C-B5AB-FBE68063D5CB}">
      <dsp:nvSpPr>
        <dsp:cNvPr id="0" name=""/>
        <dsp:cNvSpPr/>
      </dsp:nvSpPr>
      <dsp:spPr>
        <a:xfrm>
          <a:off x="4253072" y="2155613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2199141"/>
        <a:ext cx="21916" cy="4383"/>
      </dsp:txXfrm>
    </dsp:sp>
    <dsp:sp modelId="{0A44DBF2-13EF-42BC-A67A-B90DF37BAD2F}">
      <dsp:nvSpPr>
        <dsp:cNvPr id="0" name=""/>
        <dsp:cNvSpPr/>
      </dsp:nvSpPr>
      <dsp:spPr>
        <a:xfrm>
          <a:off x="2349127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INEFICIENCIAS EN PROCESOS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2349127" y="1629610"/>
        <a:ext cx="1905744" cy="1143446"/>
      </dsp:txXfrm>
    </dsp:sp>
    <dsp:sp modelId="{C636FF2B-973C-414D-952C-AB63A7058D6F}">
      <dsp:nvSpPr>
        <dsp:cNvPr id="0" name=""/>
        <dsp:cNvSpPr/>
      </dsp:nvSpPr>
      <dsp:spPr>
        <a:xfrm>
          <a:off x="957934" y="2771256"/>
          <a:ext cx="4688130" cy="407721"/>
        </a:xfrm>
        <a:custGeom>
          <a:avLst/>
          <a:gdLst/>
          <a:ahLst/>
          <a:cxnLst/>
          <a:rect l="0" t="0" r="0" b="0"/>
          <a:pathLst>
            <a:path>
              <a:moveTo>
                <a:pt x="4688130" y="0"/>
              </a:moveTo>
              <a:lnTo>
                <a:pt x="4688130" y="220960"/>
              </a:lnTo>
              <a:lnTo>
                <a:pt x="0" y="220960"/>
              </a:lnTo>
              <a:lnTo>
                <a:pt x="0" y="40772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285" y="2972925"/>
        <a:ext cx="235428" cy="4383"/>
      </dsp:txXfrm>
    </dsp:sp>
    <dsp:sp modelId="{15849E19-06B3-4542-9523-B6C86B8C9BD3}">
      <dsp:nvSpPr>
        <dsp:cNvPr id="0" name=""/>
        <dsp:cNvSpPr/>
      </dsp:nvSpPr>
      <dsp:spPr>
        <a:xfrm>
          <a:off x="4693193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MÁS CANALES 	DE RELACIÓN CON EL ENTORNO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4693193" y="1629610"/>
        <a:ext cx="1905744" cy="1143446"/>
      </dsp:txXfrm>
    </dsp:sp>
    <dsp:sp modelId="{3612A34B-9CDE-4612-9A77-D99EF04BC13B}">
      <dsp:nvSpPr>
        <dsp:cNvPr id="0" name=""/>
        <dsp:cNvSpPr/>
      </dsp:nvSpPr>
      <dsp:spPr>
        <a:xfrm>
          <a:off x="1909006" y="3737381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3780909"/>
        <a:ext cx="21916" cy="4383"/>
      </dsp:txXfrm>
    </dsp:sp>
    <dsp:sp modelId="{5662625B-E129-4A96-9A69-93AACBA9CFF3}">
      <dsp:nvSpPr>
        <dsp:cNvPr id="0" name=""/>
        <dsp:cNvSpPr/>
      </dsp:nvSpPr>
      <dsp:spPr>
        <a:xfrm>
          <a:off x="5062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SIN CRM’S CON CUOTA RELEVANTE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5062" y="3211377"/>
        <a:ext cx="1905744" cy="1143446"/>
      </dsp:txXfrm>
    </dsp:sp>
    <dsp:sp modelId="{B9BF9CBB-FF44-4A48-AA30-2AD946A16519}">
      <dsp:nvSpPr>
        <dsp:cNvPr id="0" name=""/>
        <dsp:cNvSpPr/>
      </dsp:nvSpPr>
      <dsp:spPr>
        <a:xfrm>
          <a:off x="4253072" y="3737381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3780909"/>
        <a:ext cx="21916" cy="4383"/>
      </dsp:txXfrm>
    </dsp:sp>
    <dsp:sp modelId="{AD0CE080-BB98-4C00-90A3-4FB15D585320}">
      <dsp:nvSpPr>
        <dsp:cNvPr id="0" name=""/>
        <dsp:cNvSpPr/>
      </dsp:nvSpPr>
      <dsp:spPr>
        <a:xfrm>
          <a:off x="2349127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EXPERIENCIAS FALLIDAS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2349127" y="3211377"/>
        <a:ext cx="1905744" cy="1143446"/>
      </dsp:txXfrm>
    </dsp:sp>
    <dsp:sp modelId="{E0B0DADA-0D96-4664-90C7-E5B7F0E725F0}">
      <dsp:nvSpPr>
        <dsp:cNvPr id="0" name=""/>
        <dsp:cNvSpPr/>
      </dsp:nvSpPr>
      <dsp:spPr>
        <a:xfrm>
          <a:off x="4693193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rgbClr val="502800"/>
              </a:solidFill>
            </a:rPr>
            <a:t>SOLUCIONES PARCIALES</a:t>
          </a:r>
          <a:endParaRPr lang="es-ES" sz="1600" b="1" kern="1200" dirty="0">
            <a:solidFill>
              <a:srgbClr val="502800"/>
            </a:solidFill>
          </a:endParaRPr>
        </a:p>
      </dsp:txBody>
      <dsp:txXfrm>
        <a:off x="4693193" y="3211377"/>
        <a:ext cx="1905744" cy="1143446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0D7B3-5CBF-4865-A06E-A6D43565D3F8}">
      <dsp:nvSpPr>
        <dsp:cNvPr id="0" name=""/>
        <dsp:cNvSpPr/>
      </dsp:nvSpPr>
      <dsp:spPr>
        <a:xfrm>
          <a:off x="1909006" y="573845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617374"/>
        <a:ext cx="21916" cy="4383"/>
      </dsp:txXfrm>
    </dsp:sp>
    <dsp:sp modelId="{7725B63E-77A5-4E05-ABDA-2241D6DF8C1C}">
      <dsp:nvSpPr>
        <dsp:cNvPr id="0" name=""/>
        <dsp:cNvSpPr/>
      </dsp:nvSpPr>
      <dsp:spPr>
        <a:xfrm>
          <a:off x="5062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BASE SUGARCRM (OPEN SOURCE)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5062" y="47842"/>
        <a:ext cx="1905744" cy="1143446"/>
      </dsp:txXfrm>
    </dsp:sp>
    <dsp:sp modelId="{31B50E84-B9AC-4802-9D9C-FA317B372A8D}">
      <dsp:nvSpPr>
        <dsp:cNvPr id="0" name=""/>
        <dsp:cNvSpPr/>
      </dsp:nvSpPr>
      <dsp:spPr>
        <a:xfrm>
          <a:off x="4253072" y="573845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617374"/>
        <a:ext cx="21916" cy="4383"/>
      </dsp:txXfrm>
    </dsp:sp>
    <dsp:sp modelId="{9C475769-2F11-41E8-8717-2966347AC4A2}">
      <dsp:nvSpPr>
        <dsp:cNvPr id="0" name=""/>
        <dsp:cNvSpPr/>
      </dsp:nvSpPr>
      <dsp:spPr>
        <a:xfrm>
          <a:off x="2349127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ALOJAMIENTO EN LA NUBE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2349127" y="47842"/>
        <a:ext cx="1905744" cy="1143446"/>
      </dsp:txXfrm>
    </dsp:sp>
    <dsp:sp modelId="{6B13B995-A948-4DD1-A1BD-437C2551F9FE}">
      <dsp:nvSpPr>
        <dsp:cNvPr id="0" name=""/>
        <dsp:cNvSpPr/>
      </dsp:nvSpPr>
      <dsp:spPr>
        <a:xfrm>
          <a:off x="957934" y="1189489"/>
          <a:ext cx="4688130" cy="407721"/>
        </a:xfrm>
        <a:custGeom>
          <a:avLst/>
          <a:gdLst/>
          <a:ahLst/>
          <a:cxnLst/>
          <a:rect l="0" t="0" r="0" b="0"/>
          <a:pathLst>
            <a:path>
              <a:moveTo>
                <a:pt x="4688130" y="0"/>
              </a:moveTo>
              <a:lnTo>
                <a:pt x="4688130" y="220960"/>
              </a:lnTo>
              <a:lnTo>
                <a:pt x="0" y="220960"/>
              </a:lnTo>
              <a:lnTo>
                <a:pt x="0" y="40772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285" y="1391158"/>
        <a:ext cx="235428" cy="4383"/>
      </dsp:txXfrm>
    </dsp:sp>
    <dsp:sp modelId="{621E8511-9AB3-4445-A481-02F2D720935F}">
      <dsp:nvSpPr>
        <dsp:cNvPr id="0" name=""/>
        <dsp:cNvSpPr/>
      </dsp:nvSpPr>
      <dsp:spPr>
        <a:xfrm>
          <a:off x="4693193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ADAPTADA (Y ESPECÍFICA) PARA ONL Y FLEXIBLE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4693193" y="47842"/>
        <a:ext cx="1905744" cy="1143446"/>
      </dsp:txXfrm>
    </dsp:sp>
    <dsp:sp modelId="{0C812EFE-AABB-430C-B5AB-FBE68063D5CB}">
      <dsp:nvSpPr>
        <dsp:cNvPr id="0" name=""/>
        <dsp:cNvSpPr/>
      </dsp:nvSpPr>
      <dsp:spPr>
        <a:xfrm>
          <a:off x="1909006" y="2155613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2199141"/>
        <a:ext cx="21916" cy="4383"/>
      </dsp:txXfrm>
    </dsp:sp>
    <dsp:sp modelId="{0A44DBF2-13EF-42BC-A67A-B90DF37BAD2F}">
      <dsp:nvSpPr>
        <dsp:cNvPr id="0" name=""/>
        <dsp:cNvSpPr/>
      </dsp:nvSpPr>
      <dsp:spPr>
        <a:xfrm>
          <a:off x="5062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PERSONAS Y ORGANIZACIONES – LLAMADAS, VISITAS, NOTAS, CALENDARIO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5062" y="1629610"/>
        <a:ext cx="1905744" cy="1143446"/>
      </dsp:txXfrm>
    </dsp:sp>
    <dsp:sp modelId="{C636FF2B-973C-414D-952C-AB63A7058D6F}">
      <dsp:nvSpPr>
        <dsp:cNvPr id="0" name=""/>
        <dsp:cNvSpPr/>
      </dsp:nvSpPr>
      <dsp:spPr>
        <a:xfrm>
          <a:off x="4253072" y="2155613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2199141"/>
        <a:ext cx="21916" cy="4383"/>
      </dsp:txXfrm>
    </dsp:sp>
    <dsp:sp modelId="{15849E19-06B3-4542-9523-B6C86B8C9BD3}">
      <dsp:nvSpPr>
        <dsp:cNvPr id="0" name=""/>
        <dsp:cNvSpPr/>
      </dsp:nvSpPr>
      <dsp:spPr>
        <a:xfrm>
          <a:off x="2349127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CUOTAS/DONATIVOS (SEPA, C19, FORMS) Y SUBVENCIONES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2349127" y="1629610"/>
        <a:ext cx="1905744" cy="1143446"/>
      </dsp:txXfrm>
    </dsp:sp>
    <dsp:sp modelId="{3612A34B-9CDE-4612-9A77-D99EF04BC13B}">
      <dsp:nvSpPr>
        <dsp:cNvPr id="0" name=""/>
        <dsp:cNvSpPr/>
      </dsp:nvSpPr>
      <dsp:spPr>
        <a:xfrm>
          <a:off x="957934" y="2771256"/>
          <a:ext cx="4688130" cy="407721"/>
        </a:xfrm>
        <a:custGeom>
          <a:avLst/>
          <a:gdLst/>
          <a:ahLst/>
          <a:cxnLst/>
          <a:rect l="0" t="0" r="0" b="0"/>
          <a:pathLst>
            <a:path>
              <a:moveTo>
                <a:pt x="4688130" y="0"/>
              </a:moveTo>
              <a:lnTo>
                <a:pt x="4688130" y="220960"/>
              </a:lnTo>
              <a:lnTo>
                <a:pt x="0" y="220960"/>
              </a:lnTo>
              <a:lnTo>
                <a:pt x="0" y="40772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285" y="2972925"/>
        <a:ext cx="235428" cy="4383"/>
      </dsp:txXfrm>
    </dsp:sp>
    <dsp:sp modelId="{5662625B-E129-4A96-9A69-93AACBA9CFF3}">
      <dsp:nvSpPr>
        <dsp:cNvPr id="0" name=""/>
        <dsp:cNvSpPr/>
      </dsp:nvSpPr>
      <dsp:spPr>
        <a:xfrm>
          <a:off x="4693193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EVENTOS E INSCRIPCIONES – CANALES (BOLETINES)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4693193" y="1629610"/>
        <a:ext cx="1905744" cy="1143446"/>
      </dsp:txXfrm>
    </dsp:sp>
    <dsp:sp modelId="{B9BF9CBB-FF44-4A48-AA30-2AD946A16519}">
      <dsp:nvSpPr>
        <dsp:cNvPr id="0" name=""/>
        <dsp:cNvSpPr/>
      </dsp:nvSpPr>
      <dsp:spPr>
        <a:xfrm>
          <a:off x="1909006" y="3737381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3780909"/>
        <a:ext cx="21916" cy="4383"/>
      </dsp:txXfrm>
    </dsp:sp>
    <dsp:sp modelId="{AD0CE080-BB98-4C00-90A3-4FB15D585320}">
      <dsp:nvSpPr>
        <dsp:cNvPr id="0" name=""/>
        <dsp:cNvSpPr/>
      </dsp:nvSpPr>
      <dsp:spPr>
        <a:xfrm>
          <a:off x="5062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PROYECTOS, DOCS, INFORMES, PLANTILLAS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5062" y="3211377"/>
        <a:ext cx="1905744" cy="1143446"/>
      </dsp:txXfrm>
    </dsp:sp>
    <dsp:sp modelId="{3775AAB6-6B65-4E22-875D-35F79F46289C}">
      <dsp:nvSpPr>
        <dsp:cNvPr id="0" name=""/>
        <dsp:cNvSpPr/>
      </dsp:nvSpPr>
      <dsp:spPr>
        <a:xfrm>
          <a:off x="4253072" y="3737381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3780909"/>
        <a:ext cx="21916" cy="4383"/>
      </dsp:txXfrm>
    </dsp:sp>
    <dsp:sp modelId="{1C319E76-5BAE-493D-ABE4-531B213BE908}">
      <dsp:nvSpPr>
        <dsp:cNvPr id="0" name=""/>
        <dsp:cNvSpPr/>
      </dsp:nvSpPr>
      <dsp:spPr>
        <a:xfrm>
          <a:off x="2349127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INTEGRACIÓN EN WEB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2349127" y="3211377"/>
        <a:ext cx="1905744" cy="1143446"/>
      </dsp:txXfrm>
    </dsp:sp>
    <dsp:sp modelId="{DD6C7F94-F98E-47AB-8E9F-222ABB996087}">
      <dsp:nvSpPr>
        <dsp:cNvPr id="0" name=""/>
        <dsp:cNvSpPr/>
      </dsp:nvSpPr>
      <dsp:spPr>
        <a:xfrm>
          <a:off x="4693193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CONTROL DE USUARIOS – CUMPLIMIENTO LOPD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4693193" y="3211377"/>
        <a:ext cx="1905744" cy="11434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20D7B3-5CBF-4865-A06E-A6D43565D3F8}">
      <dsp:nvSpPr>
        <dsp:cNvPr id="0" name=""/>
        <dsp:cNvSpPr/>
      </dsp:nvSpPr>
      <dsp:spPr>
        <a:xfrm>
          <a:off x="1909006" y="573845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617374"/>
        <a:ext cx="21916" cy="4383"/>
      </dsp:txXfrm>
    </dsp:sp>
    <dsp:sp modelId="{7725B63E-77A5-4E05-ABDA-2241D6DF8C1C}">
      <dsp:nvSpPr>
        <dsp:cNvPr id="0" name=""/>
        <dsp:cNvSpPr/>
      </dsp:nvSpPr>
      <dsp:spPr>
        <a:xfrm>
          <a:off x="5062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INICIATIVA NO LUCRATIVA: ASOCIACIÓN sinergiaTIC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5062" y="47842"/>
        <a:ext cx="1905744" cy="1143446"/>
      </dsp:txXfrm>
    </dsp:sp>
    <dsp:sp modelId="{31B50E84-B9AC-4802-9D9C-FA317B372A8D}">
      <dsp:nvSpPr>
        <dsp:cNvPr id="0" name=""/>
        <dsp:cNvSpPr/>
      </dsp:nvSpPr>
      <dsp:spPr>
        <a:xfrm>
          <a:off x="4253072" y="573845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617374"/>
        <a:ext cx="21916" cy="4383"/>
      </dsp:txXfrm>
    </dsp:sp>
    <dsp:sp modelId="{9C475769-2F11-41E8-8717-2966347AC4A2}">
      <dsp:nvSpPr>
        <dsp:cNvPr id="0" name=""/>
        <dsp:cNvSpPr/>
      </dsp:nvSpPr>
      <dsp:spPr>
        <a:xfrm>
          <a:off x="2349127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SOCIAS Y PROPIETARIAS: ENTIDADES ADHERIDAS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2349127" y="47842"/>
        <a:ext cx="1905744" cy="1143446"/>
      </dsp:txXfrm>
    </dsp:sp>
    <dsp:sp modelId="{6B13B995-A948-4DD1-A1BD-437C2551F9FE}">
      <dsp:nvSpPr>
        <dsp:cNvPr id="0" name=""/>
        <dsp:cNvSpPr/>
      </dsp:nvSpPr>
      <dsp:spPr>
        <a:xfrm>
          <a:off x="957934" y="1189489"/>
          <a:ext cx="4688130" cy="407721"/>
        </a:xfrm>
        <a:custGeom>
          <a:avLst/>
          <a:gdLst/>
          <a:ahLst/>
          <a:cxnLst/>
          <a:rect l="0" t="0" r="0" b="0"/>
          <a:pathLst>
            <a:path>
              <a:moveTo>
                <a:pt x="4688130" y="0"/>
              </a:moveTo>
              <a:lnTo>
                <a:pt x="4688130" y="220960"/>
              </a:lnTo>
              <a:lnTo>
                <a:pt x="0" y="220960"/>
              </a:lnTo>
              <a:lnTo>
                <a:pt x="0" y="40772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285" y="1391158"/>
        <a:ext cx="235428" cy="4383"/>
      </dsp:txXfrm>
    </dsp:sp>
    <dsp:sp modelId="{621E8511-9AB3-4445-A481-02F2D720935F}">
      <dsp:nvSpPr>
        <dsp:cNvPr id="0" name=""/>
        <dsp:cNvSpPr/>
      </dsp:nvSpPr>
      <dsp:spPr>
        <a:xfrm>
          <a:off x="4693193" y="47842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ARRANQUE: “CROWDFUNDING” ENTRE ENTIDADES (SIN SUBVENCIONES)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4693193" y="47842"/>
        <a:ext cx="1905744" cy="1143446"/>
      </dsp:txXfrm>
    </dsp:sp>
    <dsp:sp modelId="{0C812EFE-AABB-430C-B5AB-FBE68063D5CB}">
      <dsp:nvSpPr>
        <dsp:cNvPr id="0" name=""/>
        <dsp:cNvSpPr/>
      </dsp:nvSpPr>
      <dsp:spPr>
        <a:xfrm>
          <a:off x="1909006" y="2155613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2199141"/>
        <a:ext cx="21916" cy="4383"/>
      </dsp:txXfrm>
    </dsp:sp>
    <dsp:sp modelId="{0A44DBF2-13EF-42BC-A67A-B90DF37BAD2F}">
      <dsp:nvSpPr>
        <dsp:cNvPr id="0" name=""/>
        <dsp:cNvSpPr/>
      </dsp:nvSpPr>
      <dsp:spPr>
        <a:xfrm>
          <a:off x="5062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DECISIÓN DE FUTURO: ENTIDADES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5062" y="1629610"/>
        <a:ext cx="1905744" cy="1143446"/>
      </dsp:txXfrm>
    </dsp:sp>
    <dsp:sp modelId="{C636FF2B-973C-414D-952C-AB63A7058D6F}">
      <dsp:nvSpPr>
        <dsp:cNvPr id="0" name=""/>
        <dsp:cNvSpPr/>
      </dsp:nvSpPr>
      <dsp:spPr>
        <a:xfrm>
          <a:off x="4253072" y="2155613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2199141"/>
        <a:ext cx="21916" cy="4383"/>
      </dsp:txXfrm>
    </dsp:sp>
    <dsp:sp modelId="{15849E19-06B3-4542-9523-B6C86B8C9BD3}">
      <dsp:nvSpPr>
        <dsp:cNvPr id="0" name=""/>
        <dsp:cNvSpPr/>
      </dsp:nvSpPr>
      <dsp:spPr>
        <a:xfrm>
          <a:off x="2349127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COSTE PROPORCIONAL A TAMAÑO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2349127" y="1629610"/>
        <a:ext cx="1905744" cy="1143446"/>
      </dsp:txXfrm>
    </dsp:sp>
    <dsp:sp modelId="{3612A34B-9CDE-4612-9A77-D99EF04BC13B}">
      <dsp:nvSpPr>
        <dsp:cNvPr id="0" name=""/>
        <dsp:cNvSpPr/>
      </dsp:nvSpPr>
      <dsp:spPr>
        <a:xfrm>
          <a:off x="957934" y="2771256"/>
          <a:ext cx="4688130" cy="407721"/>
        </a:xfrm>
        <a:custGeom>
          <a:avLst/>
          <a:gdLst/>
          <a:ahLst/>
          <a:cxnLst/>
          <a:rect l="0" t="0" r="0" b="0"/>
          <a:pathLst>
            <a:path>
              <a:moveTo>
                <a:pt x="4688130" y="0"/>
              </a:moveTo>
              <a:lnTo>
                <a:pt x="4688130" y="220960"/>
              </a:lnTo>
              <a:lnTo>
                <a:pt x="0" y="220960"/>
              </a:lnTo>
              <a:lnTo>
                <a:pt x="0" y="407721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184285" y="2972925"/>
        <a:ext cx="235428" cy="4383"/>
      </dsp:txXfrm>
    </dsp:sp>
    <dsp:sp modelId="{5662625B-E129-4A96-9A69-93AACBA9CFF3}">
      <dsp:nvSpPr>
        <dsp:cNvPr id="0" name=""/>
        <dsp:cNvSpPr/>
      </dsp:nvSpPr>
      <dsp:spPr>
        <a:xfrm>
          <a:off x="4693193" y="1629610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SIN BARRERAS DE SALIDA, SIN COSTES ADICIONALES, SIN LÍMITE DE USUARIOS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4693193" y="1629610"/>
        <a:ext cx="1905744" cy="1143446"/>
      </dsp:txXfrm>
    </dsp:sp>
    <dsp:sp modelId="{B9BF9CBB-FF44-4A48-AA30-2AD946A16519}">
      <dsp:nvSpPr>
        <dsp:cNvPr id="0" name=""/>
        <dsp:cNvSpPr/>
      </dsp:nvSpPr>
      <dsp:spPr>
        <a:xfrm>
          <a:off x="1909006" y="3737381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2101909" y="3780909"/>
        <a:ext cx="21916" cy="4383"/>
      </dsp:txXfrm>
    </dsp:sp>
    <dsp:sp modelId="{AD0CE080-BB98-4C00-90A3-4FB15D585320}">
      <dsp:nvSpPr>
        <dsp:cNvPr id="0" name=""/>
        <dsp:cNvSpPr/>
      </dsp:nvSpPr>
      <dsp:spPr>
        <a:xfrm>
          <a:off x="5062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SIN DEPENDENCIAS (DE PROVEEDOR, DE TAMAÑO, DE DATOS, DE ÁMBITO, …)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5062" y="3211377"/>
        <a:ext cx="1905744" cy="1143446"/>
      </dsp:txXfrm>
    </dsp:sp>
    <dsp:sp modelId="{D6F3ACC1-0FE4-4305-862D-C7CF3399AE56}">
      <dsp:nvSpPr>
        <dsp:cNvPr id="0" name=""/>
        <dsp:cNvSpPr/>
      </dsp:nvSpPr>
      <dsp:spPr>
        <a:xfrm>
          <a:off x="4253072" y="3737381"/>
          <a:ext cx="40772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7721" y="45720"/>
              </a:lnTo>
            </a:path>
          </a:pathLst>
        </a:custGeom>
        <a:noFill/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4445974" y="3780909"/>
        <a:ext cx="21916" cy="4383"/>
      </dsp:txXfrm>
    </dsp:sp>
    <dsp:sp modelId="{E0B0DADA-0D96-4664-90C7-E5B7F0E725F0}">
      <dsp:nvSpPr>
        <dsp:cNvPr id="0" name=""/>
        <dsp:cNvSpPr/>
      </dsp:nvSpPr>
      <dsp:spPr>
        <a:xfrm>
          <a:off x="2349127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DESARROLLOS CONJUNTOS, MEJORAS COMPARTIDAS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2349127" y="3211377"/>
        <a:ext cx="1905744" cy="1143446"/>
      </dsp:txXfrm>
    </dsp:sp>
    <dsp:sp modelId="{1C319E76-5BAE-493D-ABE4-531B213BE908}">
      <dsp:nvSpPr>
        <dsp:cNvPr id="0" name=""/>
        <dsp:cNvSpPr/>
      </dsp:nvSpPr>
      <dsp:spPr>
        <a:xfrm>
          <a:off x="4693193" y="3211377"/>
          <a:ext cx="1905744" cy="1143446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502800"/>
              </a:solidFill>
            </a:rPr>
            <a:t>SINERGIAS: FOROS, ALOJAMIENTO, WIKI, FORMACIÓN, …</a:t>
          </a:r>
          <a:endParaRPr lang="es-ES" sz="1500" b="1" kern="1200" dirty="0">
            <a:solidFill>
              <a:srgbClr val="502800"/>
            </a:solidFill>
          </a:endParaRPr>
        </a:p>
      </dsp:txBody>
      <dsp:txXfrm>
        <a:off x="4693193" y="3211377"/>
        <a:ext cx="1905744" cy="1143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B7190-27FF-4801-AB72-877DD2660BEE}" type="datetimeFigureOut">
              <a:rPr lang="es-ES" smtClean="0"/>
              <a:pPr/>
              <a:t>18/09/2014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CF8F98-9408-4951-95D1-02031FA8F63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870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B55C67-4420-4956-8D13-7689B5667CD7}" type="slidenum">
              <a:rPr lang="es-ES" smtClean="0">
                <a:cs typeface="Arial" pitchFamily="34" charset="0"/>
              </a:rPr>
              <a:pPr/>
              <a:t>2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22B14-C11A-4260-BA51-1B31B174BCE0}" type="slidenum">
              <a:rPr lang="ca-ES" smtClean="0"/>
              <a:pPr/>
              <a:t>11</a:t>
            </a:fld>
            <a:endParaRPr lang="ca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24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368F71-C956-4B63-9EC7-20AEE1245DEA}" type="slidenum">
              <a:rPr lang="es-ES" smtClean="0">
                <a:cs typeface="Arial" pitchFamily="34" charset="0"/>
              </a:rPr>
              <a:pPr/>
              <a:t>12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88509-DD63-429A-9449-509FF5DA33FB}" type="slidenum">
              <a:rPr lang="es-ES" smtClean="0">
                <a:cs typeface="Arial" pitchFamily="34" charset="0"/>
              </a:rPr>
              <a:pPr/>
              <a:t>13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8F98-9408-4951-95D1-02031FA8F635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F8F98-9408-4951-95D1-02031FA8F635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942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C38938-CF7A-46DA-9989-8B363672241A}" type="slidenum">
              <a:rPr lang="ca-ES" smtClean="0">
                <a:cs typeface="Arial" pitchFamily="34" charset="0"/>
              </a:rPr>
              <a:pPr/>
              <a:t>20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962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371AEB1-249E-4DCC-BE5E-0A7B4FE00C2A}" type="slidenum">
              <a:rPr lang="ca-ES" smtClean="0">
                <a:cs typeface="Arial" pitchFamily="34" charset="0"/>
              </a:rPr>
              <a:pPr/>
              <a:t>21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A814A-F9E9-4A88-A110-EB31E9C45F0F}" type="slidenum">
              <a:rPr lang="es-ES" smtClean="0">
                <a:cs typeface="Arial" pitchFamily="34" charset="0"/>
              </a:rPr>
              <a:pPr/>
              <a:t>22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A814A-F9E9-4A88-A110-EB31E9C45F0F}" type="slidenum">
              <a:rPr lang="es-ES" smtClean="0">
                <a:cs typeface="Arial" pitchFamily="34" charset="0"/>
              </a:rPr>
              <a:pPr/>
              <a:t>23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88509-DD63-429A-9449-509FF5DA33FB}" type="slidenum">
              <a:rPr lang="es-ES" smtClean="0">
                <a:cs typeface="Arial" pitchFamily="34" charset="0"/>
              </a:rPr>
              <a:pPr/>
              <a:t>24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52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6788509-DD63-429A-9449-509FF5DA33FB}" type="slidenum">
              <a:rPr lang="es-ES" smtClean="0">
                <a:cs typeface="Arial" pitchFamily="34" charset="0"/>
              </a:rPr>
              <a:pPr/>
              <a:t>25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7B459-7662-49F0-A0BE-4AA186C14163}" type="slidenum">
              <a:rPr lang="es-ES" smtClean="0">
                <a:cs typeface="Arial" pitchFamily="34" charset="0"/>
              </a:rPr>
              <a:pPr/>
              <a:t>27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7B459-7662-49F0-A0BE-4AA186C14163}" type="slidenum">
              <a:rPr lang="es-ES" smtClean="0">
                <a:cs typeface="Arial" pitchFamily="34" charset="0"/>
              </a:rPr>
              <a:pPr/>
              <a:t>28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251F63-CB1B-4B32-9F1A-4BD3D8E14DCF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1198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87B459-7662-49F0-A0BE-4AA186C14163}" type="slidenum">
              <a:rPr lang="es-ES" smtClean="0">
                <a:cs typeface="Arial" pitchFamily="34" charset="0"/>
              </a:rPr>
              <a:pPr/>
              <a:t>4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433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9AF7B0-5448-4CC1-B415-0486A04EF19C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6963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DADAD5-CE55-49A0-96F9-390FF7CB31EC}" type="slidenum">
              <a:rPr lang="es-ES" smtClean="0"/>
              <a:pPr/>
              <a:t>35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dirty="0" smtClean="0"/>
          </a:p>
        </p:txBody>
      </p:sp>
      <p:sp>
        <p:nvSpPr>
          <p:cNvPr id="102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235BFE-D811-430B-ADC4-3FDA70C0AC49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146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5E900B-C387-4B12-8D67-EBFE311988BD}" type="slidenum">
              <a:rPr lang="es-ES" smtClean="0">
                <a:cs typeface="Arial" pitchFamily="34" charset="0"/>
              </a:rPr>
              <a:pPr/>
              <a:t>6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8BA4D-816C-495B-99B3-E44E32065407}" type="slidenum">
              <a:rPr lang="ca-ES" smtClean="0">
                <a:cs typeface="Arial" pitchFamily="34" charset="0"/>
              </a:rPr>
              <a:pPr/>
              <a:t>7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1034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6A814A-F9E9-4A88-A110-EB31E9C45F0F}" type="slidenum">
              <a:rPr lang="es-ES" smtClean="0">
                <a:cs typeface="Arial" pitchFamily="34" charset="0"/>
              </a:rPr>
              <a:pPr/>
              <a:t>8</a:t>
            </a:fld>
            <a:endParaRPr lang="es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921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88BA4D-816C-495B-99B3-E44E32065407}" type="slidenum">
              <a:rPr lang="ca-ES" smtClean="0">
                <a:cs typeface="Arial" pitchFamily="34" charset="0"/>
              </a:rPr>
              <a:pPr/>
              <a:t>9</a:t>
            </a:fld>
            <a:endParaRPr lang="ca-E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a-ES" smtClean="0"/>
          </a:p>
        </p:txBody>
      </p:sp>
      <p:sp>
        <p:nvSpPr>
          <p:cNvPr id="23555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22B14-C11A-4260-BA51-1B31B174BCE0}" type="slidenum">
              <a:rPr lang="ca-ES" smtClean="0"/>
              <a:pPr/>
              <a:t>10</a:t>
            </a:fld>
            <a:endParaRPr lang="ca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18"/>
          <p:cNvSpPr>
            <a:spLocks noChangeArrowheads="1"/>
          </p:cNvSpPr>
          <p:nvPr userDrawn="1"/>
        </p:nvSpPr>
        <p:spPr bwMode="auto">
          <a:xfrm>
            <a:off x="0" y="3429000"/>
            <a:ext cx="9906000" cy="3429000"/>
          </a:xfrm>
          <a:prstGeom prst="rect">
            <a:avLst/>
          </a:prstGeom>
          <a:solidFill>
            <a:srgbClr val="502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1052513" y="1822450"/>
            <a:ext cx="8420100" cy="1462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52513" y="3716338"/>
            <a:ext cx="842526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pic>
        <p:nvPicPr>
          <p:cNvPr id="5145" name="Picture 25" descr="logo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838" y="476251"/>
            <a:ext cx="3432704" cy="24685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97EECF-5ECF-4D17-9E26-C8B55F8E5FF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86758" y="274639"/>
            <a:ext cx="2263246" cy="546893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626358" cy="54689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9A377-BEF4-46D7-AD5B-1A461029F43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95300" y="274648"/>
            <a:ext cx="89154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8FEF1-6F90-4286-8D01-4FC916B168A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8BFE9-9E23-41FE-AA3D-645CFE55D12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29904" y="1628775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22504" y="1628775"/>
            <a:ext cx="41275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0AE06-E182-45DF-92C3-2BDE02D194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2CACE9-B75E-458C-B610-67B8C559D52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7C190-C848-46BC-A8B1-8BB2FD5244C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21A8A-0784-4EF7-AAF5-B71F4FAEF6F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EFA241-9BCD-4564-A07C-2CCAD670253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D48F85-ED8C-4A81-B47E-16FAB56C6BE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9904" y="1628775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58888" y="62436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62400" y="6243638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8996" y="6243638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407889DE-891C-499D-B550-F78724A0A685}" type="slidenum">
              <a:rPr lang="es-ES"/>
              <a:pPr/>
              <a:t>‹Nº›</a:t>
            </a:fld>
            <a:endParaRPr lang="es-ES"/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0" y="0"/>
            <a:ext cx="9906000" cy="1412875"/>
          </a:xfrm>
          <a:prstGeom prst="rect">
            <a:avLst/>
          </a:prstGeom>
          <a:solidFill>
            <a:srgbClr val="5028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4112" name="Rectangle 16"/>
          <p:cNvSpPr>
            <a:spLocks noChangeArrowheads="1"/>
          </p:cNvSpPr>
          <p:nvPr userDrawn="1"/>
        </p:nvSpPr>
        <p:spPr bwMode="auto">
          <a:xfrm>
            <a:off x="1052513" y="188913"/>
            <a:ext cx="8420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endParaRPr lang="es-ES" sz="3200">
              <a:solidFill>
                <a:schemeClr val="bg1"/>
              </a:solidFill>
            </a:endParaRPr>
          </a:p>
        </p:txBody>
      </p:sp>
      <p:pic>
        <p:nvPicPr>
          <p:cNvPr id="4113" name="Picture 17" descr="MARCA LARGA SIN DIRECCION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61114"/>
            <a:ext cx="2457583" cy="49688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502800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502800"/>
        </a:buClr>
        <a:buSzPct val="55000"/>
        <a:buChar char="o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0000"/>
        <a:buFont typeface="Wingdings" pitchFamily="2" charset="2"/>
        <a:buChar char="Ø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0000"/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0000"/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0000"/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0000"/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02800"/>
        </a:buClr>
        <a:buSzPct val="50000"/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9bMx_GyDwa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lweiner.com/blackbaud-kills-off-common-ground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hyperlink" Target="http://www.sinergiacrm.org/" TargetMode="External"/><Relationship Id="rId4" Type="http://schemas.openxmlformats.org/officeDocument/2006/relationships/hyperlink" Target="mailto:pedro@eltercer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21786" y="908944"/>
            <a:ext cx="5845761" cy="2232025"/>
          </a:xfrm>
        </p:spPr>
        <p:txBody>
          <a:bodyPr/>
          <a:lstStyle/>
          <a:p>
            <a:pPr algn="r"/>
            <a:r>
              <a:rPr lang="es-ES" sz="3600" dirty="0" smtClean="0">
                <a:solidFill>
                  <a:srgbClr val="502800"/>
                </a:solidFill>
                <a:latin typeface="Calibri" pitchFamily="34" charset="0"/>
              </a:rPr>
              <a:t>SOLUCIONES CRM EN LAS ENTIDADES DEL 3er SECTOR</a:t>
            </a:r>
            <a:endParaRPr lang="es-ES" sz="3600" dirty="0">
              <a:solidFill>
                <a:srgbClr val="502800"/>
              </a:solidFill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UN ENFOQUE PRÀCTICO</a:t>
            </a:r>
          </a:p>
          <a:p>
            <a:pPr algn="r"/>
            <a:endParaRPr lang="es-ES" dirty="0" smtClean="0"/>
          </a:p>
          <a:p>
            <a:pPr algn="r"/>
            <a:r>
              <a:rPr lang="es-ES" dirty="0" smtClean="0"/>
              <a:t>Barcelona, 18 de septiembre de 2014</a:t>
            </a:r>
            <a:endParaRPr lang="es-E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84730" y="6021388"/>
            <a:ext cx="311970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>
                <a:solidFill>
                  <a:schemeClr val="bg1"/>
                </a:solidFill>
                <a:latin typeface="Calibri" pitchFamily="34" charset="0"/>
              </a:rPr>
              <a:t>www.congresofundraising.org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20753" y="2439865"/>
            <a:ext cx="4464496" cy="293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2576736" y="5406317"/>
            <a:ext cx="468224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905"/>
                <a:solidFill>
                  <a:srgbClr val="502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</a:t>
            </a:r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arta a los </a:t>
            </a:r>
            <a:r>
              <a:rPr lang="es-ES" sz="4800" b="1" cap="none" spc="0" dirty="0" smtClean="0">
                <a:ln w="1905"/>
                <a:solidFill>
                  <a:srgbClr val="502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R</a:t>
            </a:r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eyes </a:t>
            </a:r>
            <a:r>
              <a:rPr lang="es-ES" sz="4800" b="1" cap="none" spc="0" dirty="0" smtClean="0">
                <a:ln w="1905"/>
                <a:solidFill>
                  <a:srgbClr val="5028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</a:t>
            </a:r>
            <a:r>
              <a:rPr lang="es-ES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agos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04529" y="1700485"/>
            <a:ext cx="8424936" cy="424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1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 podemos obviar que, en muchas de las organizaciones, en el momento de definir el alcance de</a:t>
            </a:r>
            <a:r>
              <a:rPr kumimoji="1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un proyecto </a:t>
            </a:r>
            <a:r>
              <a:rPr kumimoji="1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CRM, estas siglas</a:t>
            </a:r>
            <a:r>
              <a:rPr kumimoji="1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 vinculan directamente a…</a:t>
            </a:r>
            <a:endParaRPr kumimoji="1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6240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ALCANCE DEL CRM EN LAS ENTIDADES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74882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ELEMENTOS CLAVE EN LA DEFINICIÓN DEL ALCANCE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12" name="11 Diagrama"/>
          <p:cNvGraphicFramePr/>
          <p:nvPr/>
        </p:nvGraphicFramePr>
        <p:xfrm>
          <a:off x="488504" y="1556792"/>
          <a:ext cx="907300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A7C6282D-2215-4E03-AA1D-539A350DBF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graphicEl>
                                              <a:dgm id="{A7C6282D-2215-4E03-AA1D-539A350DBF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B7AA012C-2C02-4CBC-AB45-91ABFA4D95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>
                                            <p:graphicEl>
                                              <a:dgm id="{B7AA012C-2C02-4CBC-AB45-91ABFA4D95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6677C8A-03FD-4B67-A4F9-9EB163F0CD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graphicEl>
                                              <a:dgm id="{06677C8A-03FD-4B67-A4F9-9EB163F0CD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025B727-0793-48D2-AF6C-2B691D3D09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>
                                            <p:graphicEl>
                                              <a:dgm id="{6025B727-0793-48D2-AF6C-2B691D3D09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2AC4BE4-E383-44F6-BE4D-C33D6EB79E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>
                                            <p:graphicEl>
                                              <a:dgm id="{72AC4BE4-E383-44F6-BE4D-C33D6EB79E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F9C8B75-2B2C-43C8-987F-AF322114C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graphicEl>
                                              <a:dgm id="{0F9C8B75-2B2C-43C8-987F-AF322114C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9935" y="-531440"/>
            <a:ext cx="7444954" cy="741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 redondeado"/>
          <p:cNvSpPr/>
          <p:nvPr/>
        </p:nvSpPr>
        <p:spPr>
          <a:xfrm>
            <a:off x="-15553" y="3928507"/>
            <a:ext cx="8280227" cy="187285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s-ES" sz="3200" b="1" i="1" dirty="0" smtClean="0">
                <a:solidFill>
                  <a:srgbClr val="502800"/>
                </a:solidFill>
                <a:latin typeface="Calibri" pitchFamily="34" charset="0"/>
              </a:rPr>
              <a:t>… quizá </a:t>
            </a:r>
            <a:r>
              <a:rPr lang="es-ES" sz="3200" b="1" i="1" dirty="0">
                <a:solidFill>
                  <a:srgbClr val="502800"/>
                </a:solidFill>
                <a:latin typeface="Calibri" pitchFamily="34" charset="0"/>
              </a:rPr>
              <a:t>excepto el </a:t>
            </a:r>
            <a:r>
              <a:rPr lang="es-ES" sz="3200" b="1" i="1" dirty="0" smtClean="0">
                <a:solidFill>
                  <a:srgbClr val="502800"/>
                </a:solidFill>
                <a:latin typeface="Calibri" pitchFamily="34" charset="0"/>
              </a:rPr>
              <a:t>ERP – facturas, RRHH, contabilidad - </a:t>
            </a:r>
            <a:r>
              <a:rPr lang="es-ES" sz="3200" b="1" i="1" dirty="0">
                <a:solidFill>
                  <a:srgbClr val="502800"/>
                </a:solidFill>
                <a:latin typeface="Calibri" pitchFamily="34" charset="0"/>
              </a:rPr>
              <a:t>y, no siempre, agenda y </a:t>
            </a:r>
            <a:r>
              <a:rPr lang="es-ES" sz="3200" b="1" i="1" dirty="0" smtClean="0">
                <a:solidFill>
                  <a:srgbClr val="502800"/>
                </a:solidFill>
                <a:latin typeface="Calibri" pitchFamily="34" charset="0"/>
              </a:rPr>
              <a:t>correo electrónico interno, </a:t>
            </a:r>
            <a:r>
              <a:rPr lang="es-ES" sz="4000" b="1" i="1" dirty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“todo” es </a:t>
            </a:r>
            <a:r>
              <a:rPr lang="es-ES" sz="4000" b="1" i="1" dirty="0" smtClean="0">
                <a:solidFill>
                  <a:srgbClr val="502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CRM</a:t>
            </a:r>
            <a:endParaRPr lang="es-ES" sz="4000" b="1" i="1" dirty="0">
              <a:solidFill>
                <a:srgbClr val="5028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504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BAJO EL PARAGUAS DEL CRM…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>
            <a:spLocks noGrp="1"/>
          </p:cNvSpPr>
          <p:nvPr>
            <p:ph idx="4294967295"/>
          </p:nvPr>
        </p:nvSpPr>
        <p:spPr>
          <a:xfrm>
            <a:off x="3236810" y="1916138"/>
            <a:ext cx="6192969" cy="4321175"/>
          </a:xfrm>
        </p:spPr>
        <p:txBody>
          <a:bodyPr anchor="ctr">
            <a:noAutofit/>
          </a:bodyPr>
          <a:lstStyle/>
          <a:p>
            <a:pPr marL="0" algn="just" eaLnBrk="1" hangingPunct="1">
              <a:spcBef>
                <a:spcPct val="0"/>
              </a:spcBef>
              <a:buNone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Antes de abordar el proceso de selección de un CRM para la organización, algunas recomendaciones:</a:t>
            </a:r>
          </a:p>
          <a:p>
            <a:pPr marL="0" algn="just" eaLnBrk="1" hangingPunct="1">
              <a:spcBef>
                <a:spcPct val="0"/>
              </a:spcBef>
              <a:buNone/>
              <a:defRPr/>
            </a:pPr>
            <a:endParaRPr lang="es-ES" sz="1600" dirty="0" smtClean="0">
              <a:latin typeface="Calibri" pitchFamily="34" charset="0"/>
              <a:ea typeface="+mj-ea"/>
              <a:cs typeface="+mj-cs"/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b="1" dirty="0" smtClean="0">
                <a:latin typeface="Calibri" pitchFamily="34" charset="0"/>
                <a:ea typeface="+mj-ea"/>
                <a:cs typeface="+mj-cs"/>
              </a:rPr>
              <a:t>Cerrar el ordenador, olvidarnos de la tecnología y reunir a las personas 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clave en la organización (las que mandan, las que utilizan aplicaciones, las que comunican, …).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b="1" dirty="0" smtClean="0">
                <a:latin typeface="Calibri" pitchFamily="34" charset="0"/>
                <a:ea typeface="+mj-ea"/>
                <a:cs typeface="+mj-cs"/>
              </a:rPr>
              <a:t>¡Planificar! 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Es complicado pretender abordar la implantación de una solución CRM en un único proceso (aunque la planificación contemple el 100% del objetivo previsto).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b="1" dirty="0" smtClean="0">
                <a:latin typeface="Calibri" pitchFamily="34" charset="0"/>
                <a:ea typeface="+mj-ea"/>
                <a:cs typeface="+mj-cs"/>
              </a:rPr>
              <a:t>Dejarse asesorar 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(interna o externamente) para el proceso.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b="1" dirty="0" smtClean="0">
                <a:latin typeface="Calibri" pitchFamily="34" charset="0"/>
                <a:ea typeface="+mj-ea"/>
                <a:cs typeface="+mj-cs"/>
              </a:rPr>
              <a:t>Asignar responsabilidades 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 el proceso.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Determinar </a:t>
            </a:r>
            <a:r>
              <a:rPr lang="es-ES" sz="1600" b="1" dirty="0" smtClean="0">
                <a:latin typeface="Calibri" pitchFamily="34" charset="0"/>
                <a:ea typeface="+mj-ea"/>
                <a:cs typeface="+mj-cs"/>
              </a:rPr>
              <a:t>las tecnologías 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(canales, bases de datos, …) </a:t>
            </a:r>
            <a:r>
              <a:rPr lang="es-ES" sz="1600" b="1" dirty="0" smtClean="0">
                <a:latin typeface="Calibri" pitchFamily="34" charset="0"/>
                <a:ea typeface="+mj-ea"/>
                <a:cs typeface="+mj-cs"/>
              </a:rPr>
              <a:t>afectadas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 por el cambio…</a:t>
            </a:r>
          </a:p>
          <a:p>
            <a:pPr lvl="1" algn="just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</a:rPr>
              <a:t>Determinar </a:t>
            </a:r>
            <a:r>
              <a:rPr lang="es-ES" sz="1600" b="1" dirty="0" smtClean="0">
                <a:latin typeface="Calibri" pitchFamily="34" charset="0"/>
              </a:rPr>
              <a:t>las personas afectadas</a:t>
            </a:r>
            <a:r>
              <a:rPr lang="es-ES" sz="1600" dirty="0" smtClean="0">
                <a:latin typeface="Calibri" pitchFamily="34" charset="0"/>
              </a:rPr>
              <a:t> por el cambio…</a:t>
            </a:r>
          </a:p>
        </p:txBody>
      </p:sp>
      <p:pic>
        <p:nvPicPr>
          <p:cNvPr id="8" name="Picture 8" descr="actividades,fotografías,manos,metáforas,piezas que faltan,rompecabeza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44489" y="1700808"/>
            <a:ext cx="2880320" cy="4032448"/>
          </a:xfrm>
          <a:prstGeom prst="rect">
            <a:avLst/>
          </a:prstGeom>
          <a:noFill/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8658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METODOLOGÍA IMPLANTACIÓN CRM: PASOS PREVIOS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016" y="1772816"/>
            <a:ext cx="5241032" cy="4104456"/>
          </a:xfrm>
        </p:spPr>
        <p:txBody>
          <a:bodyPr/>
          <a:lstStyle/>
          <a:p>
            <a:pPr algn="just"/>
            <a:r>
              <a:rPr lang="es-ES" sz="1600" dirty="0" smtClean="0"/>
              <a:t>Diseñar una </a:t>
            </a:r>
            <a:r>
              <a:rPr lang="es-ES" sz="1600" b="1" dirty="0" smtClean="0"/>
              <a:t>matriz de tres dimensiones</a:t>
            </a:r>
            <a:r>
              <a:rPr lang="es-ES" sz="1600" dirty="0" smtClean="0"/>
              <a:t>: importancia del proceso para la entidad, eficiencia actual del proceso e independencia frente a otros procesos de la entidad.</a:t>
            </a:r>
          </a:p>
          <a:p>
            <a:pPr algn="just"/>
            <a:r>
              <a:rPr lang="es-ES" sz="1600" b="1" dirty="0" smtClean="0"/>
              <a:t>Ubicar en ella procesos previstos a gestionar </a:t>
            </a:r>
            <a:r>
              <a:rPr lang="es-ES" sz="1600" dirty="0" smtClean="0"/>
              <a:t>desde el CRM: gestión de cuotas y donativos, proyectos de la entidad, subvenciones, comunicación y boletines, etc.</a:t>
            </a:r>
          </a:p>
          <a:p>
            <a:pPr algn="just"/>
            <a:r>
              <a:rPr lang="es-ES" sz="1600" dirty="0" smtClean="0"/>
              <a:t>Funcionalidades importantes, actualmente poco eficientes e independientes de otros procesos pueden ser </a:t>
            </a:r>
            <a:r>
              <a:rPr lang="es-ES" sz="1600" b="1" dirty="0" smtClean="0"/>
              <a:t>candidatas a primeras fases de la implementación </a:t>
            </a:r>
            <a:r>
              <a:rPr lang="es-ES" sz="1600" dirty="0" smtClean="0"/>
              <a:t>de un CRM para la </a:t>
            </a:r>
            <a:r>
              <a:rPr lang="es-ES" sz="1600" dirty="0" smtClean="0"/>
              <a:t>entidad.</a:t>
            </a:r>
            <a:endParaRPr lang="es-ES" sz="1600" dirty="0" smtClean="0"/>
          </a:p>
          <a:p>
            <a:pPr algn="just"/>
            <a:r>
              <a:rPr lang="es-ES" sz="1600" dirty="0" smtClean="0"/>
              <a:t>Cabe la posibilidad – en términos estrictamente de planificación de proyectos – de </a:t>
            </a:r>
            <a:r>
              <a:rPr lang="es-ES" sz="1600" b="1" dirty="0" smtClean="0"/>
              <a:t>añadir una cuarta dimensión: la dificultad técnica </a:t>
            </a:r>
            <a:r>
              <a:rPr lang="es-ES" sz="1600" dirty="0" smtClean="0"/>
              <a:t>de la implementación del proceso. Así, podríamos intercalar funcionalidades de baja complejidad, aun siendo poco importantes o actualmente eficientes, siempre que sean independientes.</a:t>
            </a:r>
            <a:endParaRPr lang="es-ES" sz="1600" dirty="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8658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METODOLOGÍA IMPLANTACIÓN CRM: PROCESOS Y PLANIFICACIÓN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V="1">
            <a:off x="7329264" y="2348880"/>
            <a:ext cx="0" cy="2016224"/>
          </a:xfrm>
          <a:prstGeom prst="straightConnector1">
            <a:avLst/>
          </a:prstGeom>
          <a:ln w="38100">
            <a:solidFill>
              <a:srgbClr val="502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5400000" flipV="1">
            <a:off x="8337376" y="3356992"/>
            <a:ext cx="0" cy="2016224"/>
          </a:xfrm>
          <a:prstGeom prst="straightConnector1">
            <a:avLst/>
          </a:prstGeom>
          <a:ln w="38100">
            <a:solidFill>
              <a:srgbClr val="502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 rot="2700000">
            <a:off x="6616421" y="4084309"/>
            <a:ext cx="0" cy="2016224"/>
          </a:xfrm>
          <a:prstGeom prst="straightConnector1">
            <a:avLst/>
          </a:prstGeom>
          <a:ln w="38100">
            <a:solidFill>
              <a:srgbClr val="5028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7689304" y="443711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+mn-lt"/>
              </a:rPr>
              <a:t>Eficiencia actual del proceso</a:t>
            </a:r>
            <a:endParaRPr lang="es-ES" sz="1600" b="1" dirty="0">
              <a:latin typeface="+mn-lt"/>
            </a:endParaRPr>
          </a:p>
        </p:txBody>
      </p:sp>
      <p:sp>
        <p:nvSpPr>
          <p:cNvPr id="10" name="9 CuadroTexto"/>
          <p:cNvSpPr txBox="1"/>
          <p:nvPr/>
        </p:nvSpPr>
        <p:spPr>
          <a:xfrm rot="-2700000">
            <a:off x="5726126" y="4533319"/>
            <a:ext cx="14987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+mn-lt"/>
              </a:rPr>
              <a:t>independencia del proceso</a:t>
            </a:r>
            <a:endParaRPr lang="es-ES" sz="1600" b="1" dirty="0">
              <a:latin typeface="+mn-lt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401272" y="2916233"/>
            <a:ext cx="13681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latin typeface="+mn-lt"/>
              </a:rPr>
              <a:t>Importancia del proceso</a:t>
            </a:r>
            <a:endParaRPr lang="es-ES" sz="1600" b="1" dirty="0">
              <a:latin typeface="+mn-lt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6897216" y="436510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n-lt"/>
              </a:rPr>
              <a:t>-                            +</a:t>
            </a:r>
            <a:endParaRPr lang="es-ES" sz="2000" b="1" dirty="0">
              <a:latin typeface="+mn-lt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185248" y="2426112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n-lt"/>
              </a:rPr>
              <a:t>+</a:t>
            </a: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r>
              <a:rPr lang="es-ES" sz="2000" b="1" dirty="0" smtClean="0">
                <a:latin typeface="+mn-lt"/>
              </a:rPr>
              <a:t>-</a:t>
            </a:r>
            <a:endParaRPr lang="es-ES" sz="2000" b="1" dirty="0">
              <a:latin typeface="+mn-lt"/>
            </a:endParaRPr>
          </a:p>
        </p:txBody>
      </p:sp>
      <p:sp>
        <p:nvSpPr>
          <p:cNvPr id="15" name="14 CuadroTexto"/>
          <p:cNvSpPr txBox="1"/>
          <p:nvPr/>
        </p:nvSpPr>
        <p:spPr>
          <a:xfrm rot="2653182">
            <a:off x="6257409" y="3986980"/>
            <a:ext cx="64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 smtClean="0">
                <a:latin typeface="+mn-lt"/>
              </a:rPr>
              <a:t>I</a:t>
            </a: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endParaRPr lang="es-ES" sz="2000" b="1" dirty="0" smtClean="0">
              <a:latin typeface="+mn-lt"/>
            </a:endParaRPr>
          </a:p>
          <a:p>
            <a:pPr algn="ctr"/>
            <a:r>
              <a:rPr lang="es-ES" sz="2000" b="1" dirty="0" smtClean="0">
                <a:latin typeface="+mn-lt"/>
              </a:rPr>
              <a:t>+</a:t>
            </a:r>
            <a:endParaRPr lang="es-E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76936" y="4152354"/>
            <a:ext cx="5529064" cy="273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4016" y="1556792"/>
            <a:ext cx="9489504" cy="4176464"/>
          </a:xfrm>
        </p:spPr>
        <p:txBody>
          <a:bodyPr/>
          <a:lstStyle/>
          <a:p>
            <a:pPr algn="just"/>
            <a:r>
              <a:rPr lang="es-ES" sz="1600" b="1" dirty="0" smtClean="0"/>
              <a:t>Liderazgo del proceso: </a:t>
            </a:r>
            <a:r>
              <a:rPr lang="es-ES" sz="1600" dirty="0" smtClean="0"/>
              <a:t>responsabilidad + conocimientos + tiempo + recursos… si no, mejor apoyo externo (¿profesional o voluntario?)</a:t>
            </a:r>
          </a:p>
          <a:p>
            <a:pPr algn="just"/>
            <a:r>
              <a:rPr lang="es-ES" sz="1600" b="1" dirty="0" smtClean="0"/>
              <a:t>Homogeneizar los datos existentes:</a:t>
            </a:r>
            <a:r>
              <a:rPr lang="es-ES" sz="1600" dirty="0" smtClean="0"/>
              <a:t> orígenes y soportes de la información, criterios, categorías, desplegables, tratamiento previo de duplicados, …</a:t>
            </a:r>
          </a:p>
          <a:p>
            <a:pPr algn="just"/>
            <a:r>
              <a:rPr lang="es-ES" sz="1600" b="1" dirty="0" smtClean="0"/>
              <a:t>Definición detallada de la adaptación: </a:t>
            </a:r>
            <a:r>
              <a:rPr lang="es-ES" sz="1600" dirty="0" smtClean="0"/>
              <a:t>etiquetas, pantallas, procesos, histórico a cargar, …</a:t>
            </a:r>
          </a:p>
          <a:p>
            <a:pPr algn="just"/>
            <a:r>
              <a:rPr lang="es-ES" sz="1600" b="1" dirty="0" smtClean="0"/>
              <a:t>Integración con los canales:</a:t>
            </a:r>
            <a:r>
              <a:rPr lang="es-ES" sz="1600" dirty="0" smtClean="0"/>
              <a:t> correo masivo, web, …</a:t>
            </a:r>
          </a:p>
          <a:p>
            <a:pPr algn="just"/>
            <a:r>
              <a:rPr lang="es-ES" sz="1600" b="1" dirty="0" smtClean="0"/>
              <a:t>Impacto en </a:t>
            </a:r>
            <a:r>
              <a:rPr lang="es-ES" sz="1600" b="1" dirty="0" err="1" smtClean="0"/>
              <a:t>l@s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usuari@s</a:t>
            </a:r>
            <a:r>
              <a:rPr lang="es-ES" sz="1600" b="1" dirty="0" smtClean="0"/>
              <a:t> de la aplicación: </a:t>
            </a:r>
            <a:r>
              <a:rPr lang="es-ES" sz="1600" dirty="0" smtClean="0"/>
              <a:t>formación, cambio en procesos y formas de trabajar, “fiscalización” de su trabajo, ... </a:t>
            </a:r>
          </a:p>
          <a:p>
            <a:pPr algn="just"/>
            <a:r>
              <a:rPr lang="es-ES" sz="1600" dirty="0" smtClean="0"/>
              <a:t>Y, fundamentalmente, </a:t>
            </a:r>
            <a:r>
              <a:rPr lang="es-ES" sz="1600" b="1" dirty="0" smtClean="0"/>
              <a:t>paso a producción/puesta en marcha</a:t>
            </a:r>
            <a:r>
              <a:rPr lang="es-ES" sz="1600" dirty="0" smtClean="0"/>
              <a:t>. ¡¡¡SIEMPRE ES “EN VUELO”!!!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8658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METODOLOGÍA IMPLANTACIÓN CRM: CLAVES “OCULTAS”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707070" y="6424612"/>
            <a:ext cx="519893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02800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  <a:hlinkClick r:id="rId4"/>
              </a:rPr>
              <a:t>http://www.youtube.com/watch?v=9bMx_GyDwa0</a:t>
            </a: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uiExpand="1" build="p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928" y="1747738"/>
            <a:ext cx="56959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2480" y="3709481"/>
            <a:ext cx="65521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 smtClean="0">
                <a:solidFill>
                  <a:srgbClr val="502800"/>
                </a:solidFill>
                <a:latin typeface="Calibri" pitchFamily="34" charset="0"/>
              </a:rPr>
              <a:t>CRM – LA DECISIÓN</a:t>
            </a: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502800"/>
                </a:solidFill>
                <a:latin typeface="Calibri" pitchFamily="34" charset="0"/>
              </a:rPr>
              <a:t>No es “sólo tecnología”</a:t>
            </a:r>
            <a:endParaRPr lang="es-ES" sz="3200" b="1" dirty="0">
              <a:solidFill>
                <a:srgbClr val="5028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4294967295"/>
          </p:nvPr>
        </p:nvSpPr>
        <p:spPr>
          <a:xfrm>
            <a:off x="0" y="2348880"/>
            <a:ext cx="6321152" cy="3815978"/>
          </a:xfrm>
        </p:spPr>
        <p:txBody>
          <a:bodyPr/>
          <a:lstStyle/>
          <a:p>
            <a:pPr lvl="0" algn="just">
              <a:buFont typeface="Courier New" pitchFamily="49" charset="0"/>
              <a:buChar char="o"/>
            </a:pPr>
            <a:r>
              <a:rPr lang="es-ES" sz="1600" b="1" dirty="0" smtClean="0">
                <a:latin typeface="Calibri" pitchFamily="34" charset="0"/>
              </a:rPr>
              <a:t>No existe “CRM bueno” o “CRM malo”</a:t>
            </a:r>
            <a:r>
              <a:rPr lang="es-ES" sz="1600" dirty="0" smtClean="0">
                <a:latin typeface="Calibri" pitchFamily="34" charset="0"/>
              </a:rPr>
              <a:t>, existe el que se adapta o no a mi organización.</a:t>
            </a:r>
          </a:p>
          <a:p>
            <a:pPr lvl="0" algn="just">
              <a:buFont typeface="Courier New" pitchFamily="49" charset="0"/>
              <a:buChar char="o"/>
            </a:pPr>
            <a:endParaRPr lang="es-ES" sz="1600" dirty="0" smtClean="0">
              <a:latin typeface="Calibri" pitchFamily="34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es-ES" sz="1600" b="1" dirty="0" smtClean="0">
                <a:latin typeface="Calibri" pitchFamily="34" charset="0"/>
              </a:rPr>
              <a:t>La situación de partida </a:t>
            </a:r>
            <a:r>
              <a:rPr lang="es-ES" sz="1600" dirty="0" smtClean="0">
                <a:latin typeface="Calibri" pitchFamily="34" charset="0"/>
              </a:rPr>
              <a:t>(personas, volumen, funcionalidad, presupuestos, tecnología existente, equipo directivo,  etc) </a:t>
            </a:r>
            <a:r>
              <a:rPr lang="es-ES" sz="1600" b="1" dirty="0" smtClean="0">
                <a:latin typeface="Calibri" pitchFamily="34" charset="0"/>
              </a:rPr>
              <a:t>puede condicionar la solución a adoptar… ¡pero no si se debe adoptar una solución!</a:t>
            </a:r>
          </a:p>
          <a:p>
            <a:pPr lvl="0" algn="just">
              <a:buFont typeface="Courier New" pitchFamily="49" charset="0"/>
              <a:buChar char="o"/>
            </a:pPr>
            <a:endParaRPr lang="es-ES" sz="1600" dirty="0" smtClean="0">
              <a:latin typeface="Calibri" pitchFamily="34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es-ES" sz="1600" b="1" dirty="0" smtClean="0">
                <a:latin typeface="Calibri" pitchFamily="34" charset="0"/>
              </a:rPr>
              <a:t>No todo es coste de implantación hoy</a:t>
            </a:r>
            <a:r>
              <a:rPr lang="es-ES" sz="1600" dirty="0" smtClean="0">
                <a:latin typeface="Calibri" pitchFamily="34" charset="0"/>
              </a:rPr>
              <a:t>; dependencia futura, adaptación a cambios en la entidad, cobertura de necesidades,  … todo suma.</a:t>
            </a:r>
          </a:p>
          <a:p>
            <a:pPr lvl="0" algn="just">
              <a:buFont typeface="Courier New" pitchFamily="49" charset="0"/>
              <a:buChar char="o"/>
            </a:pPr>
            <a:endParaRPr lang="es-ES" sz="1600" dirty="0" smtClean="0">
              <a:latin typeface="Calibri" pitchFamily="34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Debería ser imprescindible </a:t>
            </a:r>
            <a:r>
              <a:rPr lang="es-ES" sz="1600" b="1" dirty="0" smtClean="0">
                <a:latin typeface="Calibri" pitchFamily="34" charset="0"/>
              </a:rPr>
              <a:t>valorar diversas opciones </a:t>
            </a:r>
            <a:r>
              <a:rPr lang="es-ES" sz="1600" dirty="0" smtClean="0">
                <a:latin typeface="Calibri" pitchFamily="34" charset="0"/>
              </a:rPr>
              <a:t>antes de cualquier decisión en la entidad.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344488" y="1537915"/>
            <a:ext cx="9217024" cy="5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just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1" lang="es-ES" sz="1600" kern="0" dirty="0" smtClean="0">
                <a:latin typeface="Calibri" pitchFamily="34" charset="0"/>
                <a:cs typeface="+mn-cs"/>
              </a:rPr>
              <a:t>Detallaremos a continuación algunos elementos que cabe analizar en el proceso de decisión de la solución CRM para la entidad. En cualquier caso…</a:t>
            </a:r>
            <a:endParaRPr kumimoji="1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</p:txBody>
      </p:sp>
      <p:pic>
        <p:nvPicPr>
          <p:cNvPr id="7" name="Picture 2" descr="bebés,fotografías,gatear,gemelos,ir a gatas,niños,persona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7177" y="2204866"/>
            <a:ext cx="3095625" cy="3095625"/>
          </a:xfrm>
          <a:prstGeom prst="rect">
            <a:avLst/>
          </a:prstGeom>
          <a:noFill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¿CUÁL ES “MI” CRM?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dvAuto="150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arcador de contenido"/>
          <p:cNvSpPr>
            <a:spLocks noGrp="1"/>
          </p:cNvSpPr>
          <p:nvPr>
            <p:ph idx="4294967295"/>
          </p:nvPr>
        </p:nvSpPr>
        <p:spPr>
          <a:xfrm>
            <a:off x="0" y="2330451"/>
            <a:ext cx="6465168" cy="3762845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Interface usable y fácilmente comprensible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La importación de ficheros (o a nivel de BBDD)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La flexibilidad del modelo de datos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El control de acceso de los usuarios a la aplicación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La posibilidad de alojamiento en la nube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Un modelo relacional potente – relaciones complejas –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Arquitectura modular sobre la que personalizar desarrollos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Integración de canales de comunicación – básicamente email masivo –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err="1" smtClean="0">
                <a:latin typeface="Calibri" pitchFamily="34" charset="0"/>
              </a:rPr>
              <a:t>API’s</a:t>
            </a:r>
            <a:r>
              <a:rPr lang="es-ES" sz="1600" dirty="0" smtClean="0">
                <a:latin typeface="Calibri" pitchFamily="34" charset="0"/>
              </a:rPr>
              <a:t> para facilitar la integración con otras aplicaciones</a:t>
            </a:r>
          </a:p>
          <a:p>
            <a:pPr lvl="0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…</a:t>
            </a:r>
          </a:p>
          <a:p>
            <a:pPr lvl="0">
              <a:buNone/>
            </a:pPr>
            <a:r>
              <a:rPr lang="es-ES" sz="3200" b="1" dirty="0" smtClean="0">
                <a:latin typeface="Calibri" pitchFamily="34" charset="0"/>
              </a:rPr>
              <a:t>Entonces…. ¿qué los diferencia?</a:t>
            </a:r>
          </a:p>
        </p:txBody>
      </p:sp>
      <p:pic>
        <p:nvPicPr>
          <p:cNvPr id="103426" name="Picture 2" descr="bebés,fotografías,gatear,gemelos,ir a gatas,niños,persona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37177" y="2204866"/>
            <a:ext cx="3095625" cy="3095625"/>
          </a:xfrm>
          <a:prstGeom prst="rect">
            <a:avLst/>
          </a:prstGeom>
          <a:noFill/>
        </p:spPr>
      </p:pic>
      <p:sp>
        <p:nvSpPr>
          <p:cNvPr id="6" name="1 Marcador de contenido"/>
          <p:cNvSpPr txBox="1">
            <a:spLocks/>
          </p:cNvSpPr>
          <p:nvPr/>
        </p:nvSpPr>
        <p:spPr bwMode="auto">
          <a:xfrm>
            <a:off x="344488" y="1537915"/>
            <a:ext cx="9217024" cy="594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just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1" 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nivel funcional, prácticamente </a:t>
            </a:r>
            <a:r>
              <a:rPr kumimoji="1" lang="es-E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cualquier solución</a:t>
            </a:r>
            <a:r>
              <a:rPr kumimoji="1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CRM del mercado ofrece a los clientes (a las entidades) unas características similares </a:t>
            </a:r>
            <a:r>
              <a:rPr kumimoji="1" lang="es-E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que hace difícil, a priori, diferenciarlos:</a:t>
            </a:r>
            <a:endParaRPr kumimoji="1" lang="es-E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EL JUEGO DE LAS DIFERENCIAS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dvAuto="150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agrama"/>
          <p:cNvGraphicFramePr/>
          <p:nvPr/>
        </p:nvGraphicFramePr>
        <p:xfrm>
          <a:off x="776536" y="1988842"/>
          <a:ext cx="8568952" cy="3569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7098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TEST DE INDEPENDENCIA DE LA SOLUCIÓN CRM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7D79A2E-B9FA-4EDA-901B-4E6DD9ED51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E7D79A2E-B9FA-4EDA-901B-4E6DD9ED51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EBCB361-1193-47F9-9FA1-389E2FFE1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0EBCB361-1193-47F9-9FA1-389E2FFE1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2A2AE9C-2A07-4EDA-81C8-A00AC386CC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12A2AE9C-2A07-4EDA-81C8-A00AC386CC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4407C8B-AA69-487F-832D-5C3A7B7441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34407C8B-AA69-487F-832D-5C3A7B7441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5 Imagen" descr="XICongresoFundraisin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6"/>
            <a:ext cx="9906000" cy="547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51589" y="1656160"/>
            <a:ext cx="3960439" cy="5229225"/>
          </a:xfrm>
        </p:spPr>
        <p:txBody>
          <a:bodyPr/>
          <a:lstStyle/>
          <a:p>
            <a:pPr eaLnBrk="1" hangingPunct="1"/>
            <a:r>
              <a:rPr lang="es-ES" sz="1600" dirty="0" smtClean="0">
                <a:solidFill>
                  <a:schemeClr val="bg1"/>
                </a:solidFill>
              </a:rPr>
              <a:t>Experiencia en Business </a:t>
            </a:r>
            <a:r>
              <a:rPr lang="es-ES" sz="1600" dirty="0" err="1" smtClean="0">
                <a:solidFill>
                  <a:schemeClr val="bg1"/>
                </a:solidFill>
              </a:rPr>
              <a:t>Intelligence</a:t>
            </a:r>
            <a:r>
              <a:rPr lang="es-ES" sz="1600" dirty="0" smtClean="0">
                <a:solidFill>
                  <a:schemeClr val="bg1"/>
                </a:solidFill>
              </a:rPr>
              <a:t> y Marketing -, orienta su carrera a aplicar experiencias, metodologías y soluciones a entidades no lucrativas...</a:t>
            </a:r>
            <a:br>
              <a:rPr lang="es-ES" sz="1600" dirty="0" smtClean="0">
                <a:solidFill>
                  <a:schemeClr val="bg1"/>
                </a:solidFill>
              </a:rPr>
            </a:br>
            <a:endParaRPr lang="es-E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sz="1600" dirty="0" smtClean="0">
                <a:solidFill>
                  <a:schemeClr val="bg1"/>
                </a:solidFill>
              </a:rPr>
              <a:t>“el Tercer”: Servicios de Formación, Consultoría y Gestión para entidades del Tercer Sector.  </a:t>
            </a:r>
          </a:p>
          <a:p>
            <a:pPr eaLnBrk="1" hangingPunct="1"/>
            <a:endParaRPr lang="es-E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sz="1600" dirty="0" smtClean="0">
                <a:solidFill>
                  <a:schemeClr val="bg1"/>
                </a:solidFill>
              </a:rPr>
              <a:t>Cruz Roja, Amnistía Internacional, </a:t>
            </a:r>
            <a:r>
              <a:rPr lang="es-ES" sz="1600" dirty="0" err="1" smtClean="0">
                <a:solidFill>
                  <a:schemeClr val="bg1"/>
                </a:solidFill>
              </a:rPr>
              <a:t>Arrels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Fundació</a:t>
            </a:r>
            <a:r>
              <a:rPr lang="es-ES" sz="1600" dirty="0" smtClean="0">
                <a:solidFill>
                  <a:schemeClr val="bg1"/>
                </a:solidFill>
              </a:rPr>
              <a:t>, </a:t>
            </a:r>
            <a:r>
              <a:rPr lang="es-ES" sz="1600" dirty="0" err="1" smtClean="0">
                <a:solidFill>
                  <a:schemeClr val="bg1"/>
                </a:solidFill>
              </a:rPr>
              <a:t>Intermon</a:t>
            </a:r>
            <a:r>
              <a:rPr lang="es-ES" sz="1600" dirty="0" smtClean="0">
                <a:solidFill>
                  <a:schemeClr val="bg1"/>
                </a:solidFill>
              </a:rPr>
              <a:t> </a:t>
            </a:r>
            <a:r>
              <a:rPr lang="es-ES" sz="1600" dirty="0" err="1" smtClean="0">
                <a:solidFill>
                  <a:schemeClr val="bg1"/>
                </a:solidFill>
              </a:rPr>
              <a:t>Oxfam</a:t>
            </a:r>
            <a:r>
              <a:rPr lang="es-ES" sz="1600" dirty="0" smtClean="0">
                <a:solidFill>
                  <a:schemeClr val="bg1"/>
                </a:solidFill>
              </a:rPr>
              <a:t>, </a:t>
            </a:r>
            <a:r>
              <a:rPr lang="es-ES" sz="1600" dirty="0" err="1" smtClean="0">
                <a:solidFill>
                  <a:schemeClr val="bg1"/>
                </a:solidFill>
              </a:rPr>
              <a:t>Amics</a:t>
            </a:r>
            <a:r>
              <a:rPr lang="es-ES" sz="1600" dirty="0" smtClean="0">
                <a:solidFill>
                  <a:schemeClr val="bg1"/>
                </a:solidFill>
              </a:rPr>
              <a:t> de la </a:t>
            </a:r>
            <a:r>
              <a:rPr lang="es-ES" sz="1600" dirty="0" err="1" smtClean="0">
                <a:solidFill>
                  <a:schemeClr val="bg1"/>
                </a:solidFill>
              </a:rPr>
              <a:t>Gent</a:t>
            </a:r>
            <a:r>
              <a:rPr lang="es-ES" sz="1600" dirty="0" smtClean="0">
                <a:solidFill>
                  <a:schemeClr val="bg1"/>
                </a:solidFill>
              </a:rPr>
              <a:t> Gran, AECC, </a:t>
            </a:r>
            <a:r>
              <a:rPr lang="es-ES" sz="1600" dirty="0" err="1" smtClean="0">
                <a:solidFill>
                  <a:schemeClr val="bg1"/>
                </a:solidFill>
              </a:rPr>
              <a:t>AEFr</a:t>
            </a:r>
            <a:r>
              <a:rPr lang="es-ES" sz="1600" dirty="0" smtClean="0">
                <a:solidFill>
                  <a:schemeClr val="bg1"/>
                </a:solidFill>
              </a:rPr>
              <a:t>, …</a:t>
            </a:r>
          </a:p>
          <a:p>
            <a:pPr eaLnBrk="1" hangingPunct="1"/>
            <a:endParaRPr lang="es-ES" sz="16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s-ES" sz="1600" dirty="0" smtClean="0">
                <a:solidFill>
                  <a:schemeClr val="bg1"/>
                </a:solidFill>
              </a:rPr>
              <a:t>Junto a JAUME ALBAIGÈS impulsa el proyecto sinergiaTIC de desarrollo – desde un entorno colaborativo - de soluciones tecnológicas para el Tercer Sector.</a:t>
            </a:r>
          </a:p>
          <a:p>
            <a:pPr eaLnBrk="1" hangingPunct="1">
              <a:buFont typeface="Wingdings" pitchFamily="2" charset="2"/>
              <a:buNone/>
            </a:pPr>
            <a:endParaRPr lang="es-ES" sz="1600" dirty="0" smtClean="0">
              <a:solidFill>
                <a:schemeClr val="bg1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EL PONENTE: PEDRO ÁLVAREZ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dvAuto="200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2520" y="1514208"/>
            <a:ext cx="2376264" cy="1410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Marcador de contenido"/>
          <p:cNvSpPr>
            <a:spLocks noGrp="1"/>
          </p:cNvSpPr>
          <p:nvPr>
            <p:ph idx="4294967295"/>
          </p:nvPr>
        </p:nvSpPr>
        <p:spPr>
          <a:xfrm>
            <a:off x="3499335" y="1556471"/>
            <a:ext cx="5760640" cy="1512490"/>
          </a:xfrm>
        </p:spPr>
        <p:txBody>
          <a:bodyPr/>
          <a:lstStyle/>
          <a:p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ALOJAMIENTO</a:t>
            </a:r>
          </a:p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¿Posibilidad de trabajar en la nube? ¿Obligado u opcional?</a:t>
            </a:r>
          </a:p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¿Mejora la seguridad de mi arquitectura actual?</a:t>
            </a:r>
          </a:p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¿Cumplo la LOPD?</a:t>
            </a:r>
          </a:p>
          <a:p>
            <a:pPr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¿Barreras de salida? ¿Formatos de “devolución” de los datos?</a:t>
            </a:r>
          </a:p>
        </p:txBody>
      </p:sp>
      <p:sp>
        <p:nvSpPr>
          <p:cNvPr id="7" name="1 Marcador de contenido"/>
          <p:cNvSpPr>
            <a:spLocks noGrp="1"/>
          </p:cNvSpPr>
          <p:nvPr>
            <p:ph idx="4294967295"/>
          </p:nvPr>
        </p:nvSpPr>
        <p:spPr>
          <a:xfrm>
            <a:off x="3499335" y="3176972"/>
            <a:ext cx="6120738" cy="1584176"/>
          </a:xfrm>
        </p:spPr>
        <p:txBody>
          <a:bodyPr/>
          <a:lstStyle/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ESTÁNDAR O “TRAJE A MEDIDA”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¿Capacidad de influir en el desarrollo?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¿Capacidad de internalizar el conocimiento?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¿Sé lo que voy a ser mañana o pasado mañana?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¿Recursos para implementar hoy? ¿y en el futuro para adaptarla?</a:t>
            </a:r>
          </a:p>
        </p:txBody>
      </p:sp>
      <p:sp>
        <p:nvSpPr>
          <p:cNvPr id="9" name="1 Marcador de contenido"/>
          <p:cNvSpPr>
            <a:spLocks noGrp="1"/>
          </p:cNvSpPr>
          <p:nvPr>
            <p:ph idx="4294967295"/>
          </p:nvPr>
        </p:nvSpPr>
        <p:spPr>
          <a:xfrm>
            <a:off x="3499335" y="4869160"/>
            <a:ext cx="6134127" cy="1224136"/>
          </a:xfrm>
        </p:spPr>
        <p:txBody>
          <a:bodyPr/>
          <a:lstStyle/>
          <a:p>
            <a:pPr algn="just"/>
            <a:r>
              <a:rPr lang="es-ES" sz="1600" b="1" dirty="0" smtClean="0">
                <a:solidFill>
                  <a:schemeClr val="tx1"/>
                </a:solidFill>
                <a:latin typeface="Calibri" pitchFamily="34" charset="0"/>
              </a:rPr>
              <a:t>“OPEN SOURCE” O LICENCIA PROPIETARIA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¿Diferencias de robustez, madurez o funcionalidad?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¿Capacidad de integración con otras soluciones?</a:t>
            </a:r>
          </a:p>
          <a:p>
            <a:pPr algn="just">
              <a:buFontTx/>
              <a:buChar char="-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¿Capacidad de desarrollos propios?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2520" y="3140968"/>
            <a:ext cx="2376264" cy="138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2520" y="4725144"/>
            <a:ext cx="237626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INDEPENDENCIA TECNOLÓGICA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Marcador de contenido"/>
          <p:cNvSpPr>
            <a:spLocks noGrp="1"/>
          </p:cNvSpPr>
          <p:nvPr>
            <p:ph idx="4294967295"/>
          </p:nvPr>
        </p:nvSpPr>
        <p:spPr>
          <a:xfrm>
            <a:off x="4088904" y="1989139"/>
            <a:ext cx="5400146" cy="4248173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por usuarios? (el más habitual) ¿o por funcionalidad? ¿por tamaño de la entidad?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de licencias + costes de adaptación (internos y externos) + costes de mantenimiento?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adicionales? Correos, tamaño de la base de datos, accesos al mes, consultas, informes, …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indirectos? (arquitectura tecnológica – </a:t>
            </a:r>
            <a:r>
              <a:rPr lang="es-ES" sz="1600" dirty="0" err="1" smtClean="0">
                <a:solidFill>
                  <a:schemeClr val="tx1"/>
                </a:solidFill>
                <a:latin typeface="Calibri" pitchFamily="34" charset="0"/>
              </a:rPr>
              <a:t>hw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 o </a:t>
            </a:r>
            <a:r>
              <a:rPr lang="es-ES" sz="1600" dirty="0" err="1" smtClean="0">
                <a:solidFill>
                  <a:schemeClr val="tx1"/>
                </a:solidFill>
                <a:latin typeface="Calibri" pitchFamily="34" charset="0"/>
              </a:rPr>
              <a:t>sw</a:t>
            </a: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 -, comunicaciones, sistemas redundantes, …)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de soporte a usuarios?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futuros de mantenimiento y adaptación?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de alojamiento?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 del cambio/abandono? ¿Barreras de salida?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¿Garantías de estabilidad en los costes de licencia?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¿Costes de formación o de personal específico?</a:t>
            </a:r>
          </a:p>
        </p:txBody>
      </p:sp>
      <p:pic>
        <p:nvPicPr>
          <p:cNvPr id="2050" name="Picture 2" descr="actividades,divisas,fotografías,monedas,monedas de veinte céntimos de euro,montones,sumas de dinero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00472" y="1988840"/>
            <a:ext cx="3600400" cy="3600400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99199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INDEPENDENCIA DE LOS COSTES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Marcador de contenido"/>
          <p:cNvSpPr>
            <a:spLocks noGrp="1"/>
          </p:cNvSpPr>
          <p:nvPr>
            <p:ph idx="4294967295"/>
          </p:nvPr>
        </p:nvSpPr>
        <p:spPr>
          <a:xfrm>
            <a:off x="4664968" y="1844824"/>
            <a:ext cx="4825735" cy="4320480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¿Existe una comunidad amplia de desarrolladores de las soluciones tecnológicas? ¿ponen a disposición de mi entidad las novedades o mejoras?</a:t>
            </a:r>
          </a:p>
          <a:p>
            <a:pPr algn="just">
              <a:buFont typeface="Courier New" pitchFamily="49" charset="0"/>
              <a:buChar char="o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¿Existe un número razonable de proveedores en mi entorno que puedan darme soporte?</a:t>
            </a:r>
          </a:p>
          <a:p>
            <a:pPr algn="just">
              <a:buFont typeface="Courier New" pitchFamily="49" charset="0"/>
              <a:buChar char="o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¿Puedo internalizar el desarrollo/evolución de forma más o menos asumible? ¿Especialistas en el código en la entidad? (“Open source” no implica poder/saber tocar el código, implica su disponibilidad)</a:t>
            </a:r>
          </a:p>
          <a:p>
            <a:pPr algn="just">
              <a:buFont typeface="Courier New" pitchFamily="49" charset="0"/>
              <a:buChar char="o"/>
            </a:pPr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¿Número de implantaciones CRM del proveedor en total? ¿y específicamente en el Tercer Sector?</a:t>
            </a:r>
          </a:p>
        </p:txBody>
      </p:sp>
      <p:pic>
        <p:nvPicPr>
          <p:cNvPr id="103426" name="Picture 2" descr="actividad empresarial,aprobaciones escritas,bolígrafos,correspondencia,documentos,firmas,formas,fotografías,impuestos,impuestos sobre la renta,manos,negocios,oficinas,papeleo,plumas estilográficas,tintas,tomar apuntes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1232" y="1844826"/>
            <a:ext cx="3671689" cy="3671689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INDEPENDENCIA DEL PROVEEDOR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78162" y="3660871"/>
            <a:ext cx="4754562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 Marcador de contenido"/>
          <p:cNvSpPr>
            <a:spLocks noGrp="1"/>
          </p:cNvSpPr>
          <p:nvPr>
            <p:ph idx="4294967295"/>
          </p:nvPr>
        </p:nvSpPr>
        <p:spPr>
          <a:xfrm>
            <a:off x="416496" y="1485379"/>
            <a:ext cx="9073621" cy="2879725"/>
          </a:xfrm>
        </p:spPr>
        <p:txBody>
          <a:bodyPr/>
          <a:lstStyle/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¿Es más compleja una entidad más grande? ¿Diferencia de funcionalidad entre versiones?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¿Son específicas del Tercer Sector las soluciones empleadas?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¿Es estratégico el Tercer Sector para los proveedores? ¿lo es mi entidad? </a:t>
            </a:r>
            <a:r>
              <a:rPr lang="es-ES" sz="1600" dirty="0" smtClean="0">
                <a:latin typeface="Calibri" pitchFamily="34" charset="0"/>
              </a:rPr>
              <a:t>¿y en el futuro?</a:t>
            </a:r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¿Tengo algún tipo de influencia en el desarrollo de las aplicaciones? ¿y en el modelo de negocio?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solidFill>
                  <a:schemeClr val="tx1"/>
                </a:solidFill>
                <a:latin typeface="Calibri" pitchFamily="34" charset="0"/>
              </a:rPr>
              <a:t>¿Hay en mi entorno un conjunto de entidades con las que pueda colaborar/compartir en el ámbito de la solución CRM?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1600" dirty="0" smtClean="0">
                <a:latin typeface="Calibri" pitchFamily="34" charset="0"/>
              </a:rPr>
              <a:t>¿El modelo de negocio me “ata” al proveedor? ¿a la herramienta? ¿a ambos?</a:t>
            </a:r>
            <a:endParaRPr lang="es-ES" sz="16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62101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INDEPENDENCIA DEL MODELO DE NEGOCIO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>
            <a:spLocks noGrp="1"/>
          </p:cNvSpPr>
          <p:nvPr>
            <p:ph idx="4294967295"/>
          </p:nvPr>
        </p:nvSpPr>
        <p:spPr>
          <a:xfrm>
            <a:off x="3514278" y="2482850"/>
            <a:ext cx="6191250" cy="3609975"/>
          </a:xfrm>
        </p:spPr>
        <p:txBody>
          <a:bodyPr anchor="ctr">
            <a:noAutofit/>
          </a:bodyPr>
          <a:lstStyle/>
          <a:p>
            <a:pPr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  <a:hlinkClick r:id="rId3"/>
              </a:rPr>
              <a:t>http://www.rlweiner.com/blackbaud-kills-off-common-ground</a:t>
            </a:r>
            <a:endParaRPr lang="es-ES" sz="1600" dirty="0" smtClean="0">
              <a:latin typeface="Calibri" pitchFamily="34" charset="0"/>
              <a:ea typeface="+mj-ea"/>
              <a:cs typeface="+mj-cs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es-ES" sz="1600" dirty="0" smtClean="0">
              <a:latin typeface="Calibri" pitchFamily="34" charset="0"/>
              <a:ea typeface="+mj-ea"/>
              <a:cs typeface="+mj-cs"/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Cierre en 2012 de una aplicación “en la nube”, </a:t>
            </a:r>
            <a:r>
              <a:rPr lang="es-ES" sz="1600" dirty="0" err="1" smtClean="0">
                <a:latin typeface="Calibri" pitchFamily="34" charset="0"/>
                <a:ea typeface="+mj-ea"/>
                <a:cs typeface="+mj-cs"/>
              </a:rPr>
              <a:t>Common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 </a:t>
            </a:r>
            <a:r>
              <a:rPr lang="es-ES" sz="1600" dirty="0" err="1" smtClean="0">
                <a:latin typeface="Calibri" pitchFamily="34" charset="0"/>
                <a:ea typeface="+mj-ea"/>
                <a:cs typeface="+mj-cs"/>
              </a:rPr>
              <a:t>Ground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 en los USA, una de las aplicaciones CRM referentes del sector de las </a:t>
            </a:r>
            <a:r>
              <a:rPr lang="es-ES" sz="1600" dirty="0" err="1" smtClean="0">
                <a:latin typeface="Calibri" pitchFamily="34" charset="0"/>
                <a:ea typeface="+mj-ea"/>
                <a:cs typeface="+mj-cs"/>
              </a:rPr>
              <a:t>ONGs</a:t>
            </a:r>
            <a:endParaRPr lang="es-ES" sz="1600" dirty="0" smtClean="0">
              <a:latin typeface="Calibri" pitchFamily="34" charset="0"/>
              <a:ea typeface="+mj-ea"/>
              <a:cs typeface="+mj-cs"/>
            </a:endParaRP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700 entidades tienen 18 meses para cambiar de aplicación… y algunas la compraron “ayer”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La opción más “sencilla” es el </a:t>
            </a:r>
            <a:r>
              <a:rPr lang="es-ES" sz="1600" dirty="0" err="1" smtClean="0">
                <a:latin typeface="Calibri" pitchFamily="34" charset="0"/>
                <a:ea typeface="+mj-ea"/>
                <a:cs typeface="+mj-cs"/>
              </a:rPr>
              <a:t>upgrade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 a una aplicación de la misma empresa que cierra la aplicación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Algunas no saben qué va a ser de sus datos, de su histórico, de la migración de toda la información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304928" y="1700809"/>
            <a:ext cx="51845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smtClean="0">
                <a:latin typeface="Calibri" pitchFamily="34" charset="0"/>
              </a:rPr>
              <a:t>Un ejemplo a tener en cuenta</a:t>
            </a:r>
            <a:endParaRPr lang="es-ES" sz="3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6537" y="1964159"/>
            <a:ext cx="2592288" cy="38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8730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¿Y, REALMENTE, SON TAN IMPORTANTES ESAS “INDEPENDENCIAS”?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Subtítulo"/>
          <p:cNvSpPr>
            <a:spLocks noGrp="1"/>
          </p:cNvSpPr>
          <p:nvPr>
            <p:ph idx="4294967295"/>
          </p:nvPr>
        </p:nvSpPr>
        <p:spPr>
          <a:xfrm>
            <a:off x="2144688" y="2276872"/>
            <a:ext cx="7488832" cy="4392487"/>
          </a:xfrm>
        </p:spPr>
        <p:txBody>
          <a:bodyPr anchor="ctr">
            <a:noAutofit/>
          </a:bodyPr>
          <a:lstStyle/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 que invierte &gt;38.000€ en una aplicación a medida… que no cumple con básicos necesarios. </a:t>
            </a:r>
            <a:r>
              <a:rPr lang="es-ES" sz="1600" i="1" dirty="0" smtClean="0">
                <a:latin typeface="Calibri" pitchFamily="34" charset="0"/>
                <a:ea typeface="+mj-ea"/>
                <a:cs typeface="+mj-cs"/>
              </a:rPr>
              <a:t>“No estaba en el funcional”</a:t>
            </a: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 de cierta relevancia en España que, tras 3 años de implantación de un CRM “regalado”, todavía no dispone de él y navega entre n aplicaciones.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 que implementa eficazmente el módulo de ERP de una aplicación pero que se “atasca” en el módulo CRM, entre otras razones por la falta de definición de los procesos.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Entidades que se adhieren a solución colaborativa de CRM pero que, meses después, no han arrancado con el uso (en algún caso, ni con la definición de la implementación).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Entidades que “externalizan el CRM” y que después sufren para obtener informes, para validar procesos, para mejorar la aplicación CRM que (en principio) gestiona sus datos, … 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 con aplicación “Ferrari” sin soporte local, sin evolución específica para España, … uso limitadísimo de la potencialidad.</a:t>
            </a:r>
          </a:p>
          <a:p>
            <a:pPr lvl="1" algn="just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sz="1600" dirty="0" smtClean="0">
                <a:latin typeface="Calibri" pitchFamily="34" charset="0"/>
                <a:ea typeface="+mj-ea"/>
                <a:cs typeface="+mj-cs"/>
              </a:rPr>
              <a:t>Entidades que deben cambiar toda su arquitectura tecnológica para dar cabida a una solución CRM “casi regalada” (el mantenimiento futuro también impacta en dicha arquitectura).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224808" y="1484784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200" dirty="0" smtClean="0">
                <a:latin typeface="Calibri" pitchFamily="34" charset="0"/>
              </a:rPr>
              <a:t>Otros ejemplos reales (en España)</a:t>
            </a:r>
            <a:endParaRPr lang="es-ES" sz="32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464" y="1964159"/>
            <a:ext cx="2592288" cy="3852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8730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¿Y, REALMENTE, SON TAN IMPORTANTES ESAS “INDEPENDENCIAS”?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928" y="1747738"/>
            <a:ext cx="56959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2480" y="3709482"/>
            <a:ext cx="6552164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 smtClean="0">
                <a:solidFill>
                  <a:srgbClr val="502800"/>
                </a:solidFill>
                <a:latin typeface="Calibri" pitchFamily="34" charset="0"/>
              </a:rPr>
              <a:t>CRM – SOLUCIONES DE MERCADO</a:t>
            </a: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502800"/>
                </a:solidFill>
                <a:latin typeface="Calibri" pitchFamily="34" charset="0"/>
              </a:rPr>
              <a:t>No es “sólo precio”</a:t>
            </a:r>
            <a:endParaRPr lang="es-ES" sz="3200" b="1" dirty="0">
              <a:solidFill>
                <a:srgbClr val="5028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Marcador de contenido"/>
          <p:cNvSpPr>
            <a:spLocks noGrp="1"/>
          </p:cNvSpPr>
          <p:nvPr>
            <p:ph idx="4294967295"/>
          </p:nvPr>
        </p:nvSpPr>
        <p:spPr bwMode="auto">
          <a:xfrm>
            <a:off x="5014912" y="1484313"/>
            <a:ext cx="4891088" cy="4248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defRPr/>
            </a:pPr>
            <a:r>
              <a:rPr lang="es-ES_tradnl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Algunas soluciones (casi todas las del mercado):</a:t>
            </a:r>
          </a:p>
          <a:p>
            <a:pPr algn="just" eaLnBrk="1" hangingPunct="1">
              <a:defRPr/>
            </a:pP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Salesforce</a:t>
            </a: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Microsoft Dynamics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CiviCRM</a:t>
            </a: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SugarCRM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MyDonor</a:t>
            </a: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Alizé</a:t>
            </a: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CRM (ahora </a:t>
            </a: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Everial</a:t>
            </a: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CRM)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Blackbaud</a:t>
            </a: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Exact</a:t>
            </a: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Software – </a:t>
            </a:r>
            <a:r>
              <a:rPr lang="es-ES_tradnl" sz="16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Synergy</a:t>
            </a: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“Traje a medida”</a:t>
            </a:r>
          </a:p>
          <a:p>
            <a:pPr algn="just" eaLnBrk="1" hangingPunct="1">
              <a:buFont typeface="Arial" charset="0"/>
              <a:buChar char="•"/>
              <a:defRPr/>
            </a:pPr>
            <a:r>
              <a:rPr lang="es-ES_tradnl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#sinergiaCRM</a:t>
            </a:r>
          </a:p>
          <a:p>
            <a:pPr algn="just" eaLnBrk="1" hangingPunct="1">
              <a:buFont typeface="Arial" charset="0"/>
              <a:buChar char="•"/>
              <a:defRPr/>
            </a:pPr>
            <a:endParaRPr lang="es-ES_tradnl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 eaLnBrk="1" hangingPunct="1">
              <a:defRPr/>
            </a:pPr>
            <a:r>
              <a:rPr lang="es-ES_tradnl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Cabe pensar, ante la indefinición del concepto, que muchas herramientas pueden considerarse “software CRM”, o bien que un conjunto de ellas pueda resolver idéntica funcionalidad…</a:t>
            </a:r>
            <a:endParaRPr lang="es-ES" sz="1600" i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20753" y="1556792"/>
            <a:ext cx="17559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t3.gstatic.com/images?q=tbn:ANd9GcROOYKV3zzCF579UEK6ErA1aWzF0IPZfV5hzgHluwr6EjBjo8g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6737" y="2852936"/>
            <a:ext cx="1872208" cy="282292"/>
          </a:xfrm>
          <a:prstGeom prst="rect">
            <a:avLst/>
          </a:prstGeom>
          <a:noFill/>
        </p:spPr>
      </p:pic>
      <p:pic>
        <p:nvPicPr>
          <p:cNvPr id="7" name="Picture 9" descr="http://t1.gstatic.com/images?q=tbn:ANd9GcQIneC6f4fTfegSbJBFtbh3bKtssUK3-gj6BhTdTV4rvgh2uZOuW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6496" y="2996952"/>
            <a:ext cx="1904559" cy="720080"/>
          </a:xfrm>
          <a:prstGeom prst="rect">
            <a:avLst/>
          </a:prstGeom>
          <a:noFill/>
        </p:spPr>
      </p:pic>
      <p:pic>
        <p:nvPicPr>
          <p:cNvPr id="9" name="Picture 13" descr="http://t2.gstatic.com/images?q=tbn:ANd9GcTV8T6WcrJBgrO_gfJ-yAzo9y89gwym4K_9E7zqEe9gvkqx2HWkm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792760" y="3717032"/>
            <a:ext cx="1296144" cy="1012612"/>
          </a:xfrm>
          <a:prstGeom prst="rect">
            <a:avLst/>
          </a:prstGeom>
          <a:noFill/>
        </p:spPr>
      </p:pic>
      <p:pic>
        <p:nvPicPr>
          <p:cNvPr id="10" name="9 Imagen" descr="sinergiacrm.bmp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704528" y="2276874"/>
            <a:ext cx="1935646" cy="455461"/>
          </a:xfrm>
          <a:prstGeom prst="rect">
            <a:avLst/>
          </a:prstGeom>
        </p:spPr>
      </p:pic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88504" y="1484784"/>
            <a:ext cx="1584176" cy="6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288705" y="5085186"/>
            <a:ext cx="1952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560512" y="5589240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416496" y="4221088"/>
            <a:ext cx="17811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 descr="https://encrypted-tbn3.gstatic.com/images?q=tbn:ANd9GcS_pm85CpBc_O2Vq63BixWLpFBqEmzyeS0yRVLuHWUaBSBWVqkM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2504728" y="5661248"/>
            <a:ext cx="1941882" cy="766962"/>
          </a:xfrm>
          <a:prstGeom prst="rect">
            <a:avLst/>
          </a:prstGeom>
          <a:noFill/>
        </p:spPr>
      </p:pic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642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SOLUCIONES DEL MERCADO (PARA ONL)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01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-15552" y="1378376"/>
          <a:ext cx="9921552" cy="5435000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2088232"/>
                <a:gridCol w="3744416"/>
                <a:gridCol w="4088904"/>
              </a:tblGrid>
              <a:tr h="864096"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Soluciones de código abierto</a:t>
                      </a:r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 smtClean="0"/>
                        <a:t>Soluciones de código propietario</a:t>
                      </a:r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3516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Soluciones Específicas para el 3er Sector</a:t>
                      </a:r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357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 smtClean="0"/>
                        <a:t>Soluciones Genéricas (adaptadas para el 3er Sector)</a:t>
                      </a:r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 smtClean="0"/>
                    </a:p>
                    <a:p>
                      <a:pPr algn="ctr"/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2400" dirty="0">
                        <a:solidFill>
                          <a:srgbClr val="5028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2840" y="2348880"/>
            <a:ext cx="193158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http://t3.gstatic.com/images?q=tbn:ANd9GcROOYKV3zzCF579UEK6ErA1aWzF0IPZfV5hzgHluwr6EjBjo8g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09170" y="5373216"/>
            <a:ext cx="2387846" cy="360040"/>
          </a:xfrm>
          <a:prstGeom prst="rect">
            <a:avLst/>
          </a:prstGeom>
          <a:noFill/>
        </p:spPr>
      </p:pic>
      <p:pic>
        <p:nvPicPr>
          <p:cNvPr id="5" name="Picture 9" descr="http://t1.gstatic.com/images?q=tbn:ANd9GcQIneC6f4fTfegSbJBFtbh3bKtssUK3-gj6BhTdTV4rvgh2uZOuWQ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777" y="5373216"/>
            <a:ext cx="1904559" cy="720080"/>
          </a:xfrm>
          <a:prstGeom prst="rect">
            <a:avLst/>
          </a:prstGeom>
          <a:noFill/>
        </p:spPr>
      </p:pic>
      <p:pic>
        <p:nvPicPr>
          <p:cNvPr id="6" name="Picture 13" descr="http://t2.gstatic.com/images?q=tbn:ANd9GcTV8T6WcrJBgrO_gfJ-yAzo9y89gwym4K_9E7zqEe9gvkqx2HWkm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481392" y="5005074"/>
            <a:ext cx="1208584" cy="944206"/>
          </a:xfrm>
          <a:prstGeom prst="rect">
            <a:avLst/>
          </a:prstGeom>
          <a:noFill/>
        </p:spPr>
      </p:pic>
      <p:pic>
        <p:nvPicPr>
          <p:cNvPr id="7" name="6 Imagen" descr="sinergiacrm.bmp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2504808" y="3501008"/>
            <a:ext cx="2448192" cy="576064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321152" y="3018131"/>
            <a:ext cx="1584176" cy="69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761312" y="2500511"/>
            <a:ext cx="1952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7761312" y="6309320"/>
            <a:ext cx="187220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6393160" y="4509120"/>
            <a:ext cx="1781176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s://encrypted-tbn3.gstatic.com/images?q=tbn:ANd9GcS_pm85CpBc_O2Vq63BixWLpFBqEmzyeS0yRVLuHWUaBSBWVqkM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8193360" y="3595405"/>
            <a:ext cx="1584176" cy="625683"/>
          </a:xfrm>
          <a:prstGeom prst="rect">
            <a:avLst/>
          </a:prstGeom>
          <a:noFill/>
        </p:spPr>
      </p:pic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64261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SOLUCIONES DEL MERCADO (PARA ONL)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4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44487" y="2604968"/>
            <a:ext cx="5832649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>
              <a:buFont typeface="+mj-lt"/>
              <a:buAutoNum type="arabicPeriod"/>
            </a:pP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Información </a:t>
            </a: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unificada (o centralizada frecuentemente)</a:t>
            </a: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, que </a:t>
            </a: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pertenece a la entidad y no a las personas</a:t>
            </a: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endParaRPr lang="es-E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Mejora de la eficiencia </a:t>
            </a: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en la organización, tanto de la labor de las personas como de los procesos activos.</a:t>
            </a:r>
          </a:p>
          <a:p>
            <a:pPr marL="514350" indent="-514350" algn="ctr">
              <a:buFont typeface="+mj-lt"/>
              <a:buAutoNum type="arabicPeriod"/>
            </a:pPr>
            <a:endParaRPr lang="es-E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Cambio/adaptación</a:t>
            </a: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 de “formas de hacer” (</a:t>
            </a: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no obligados, sino favorecidos </a:t>
            </a: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por la tecnología)</a:t>
            </a:r>
          </a:p>
          <a:p>
            <a:pPr marL="514350" indent="-514350" algn="ctr">
              <a:buFont typeface="+mj-lt"/>
              <a:buAutoNum type="arabicPeriod"/>
            </a:pPr>
            <a:endParaRPr lang="es-ES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Explotación estratégica (completa, real, accesible) </a:t>
            </a:r>
            <a:r>
              <a:rPr lang="es-ES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de la información para la </a:t>
            </a: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toma de decisiones</a:t>
            </a:r>
            <a:endParaRPr lang="es-E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pic>
        <p:nvPicPr>
          <p:cNvPr id="99330" name="Picture 2" descr="Hoja de tareas con marca de verificación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77136" y="2536304"/>
            <a:ext cx="3629000" cy="3629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16496" y="1578711"/>
            <a:ext cx="9073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4 elementos que se deberían reflejar (</a:t>
            </a:r>
            <a:r>
              <a:rPr lang="es-ES" b="1" u="sng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simultáneamente</a:t>
            </a:r>
            <a:r>
              <a:rPr lang="es-E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) en una organización tras la implementación de una solución CRM:</a:t>
            </a:r>
            <a:endParaRPr lang="es-E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 rot="20824957">
            <a:off x="6584285" y="3614240"/>
            <a:ext cx="19863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¿Para qué, si</a:t>
            </a:r>
          </a:p>
          <a:p>
            <a:pPr algn="ctr"/>
            <a:r>
              <a:rPr lang="es-ES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no, un CRM?</a:t>
            </a:r>
            <a:endParaRPr lang="es-E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8658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TEST DE IMPACTO DE LA IMPLEMENTACIÓN DE UN CRM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928" y="1747738"/>
            <a:ext cx="56959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28464" y="2289059"/>
            <a:ext cx="932993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El concepto; “no es una herramienta más”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¿Qué es el CRM?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Alcance en las organizaciones no lucrativas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Claves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en la metodología de implantación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La decisión; “no es sólo tecnología”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Características básicas de una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solución CRM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“Test de independencia”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Soluciones de mercado; “no es sólo precio”</a:t>
            </a: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Herramientas con presencia en el mercado; alternativas CRM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Presentación del proyecto “sinergiaCRM”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Abierta en todo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momento a la participación de </a:t>
            </a:r>
            <a:r>
              <a:rPr kumimoji="0" lang="es-E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l@s</a:t>
            </a:r>
            <a:r>
              <a:rPr kumimoji="0" lang="es-E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asistentes</a:t>
            </a:r>
            <a:r>
              <a:rPr kumimoji="0" lang="es-E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(experiencias, dudas, valoraciones).</a:t>
            </a: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AGENDA DEL TALLER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686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68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686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686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uiExpand="1" build="p" bldLvl="2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928" y="1747738"/>
            <a:ext cx="56959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2480" y="3709482"/>
            <a:ext cx="65521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 smtClean="0">
                <a:solidFill>
                  <a:srgbClr val="502800"/>
                </a:solidFill>
                <a:latin typeface="Calibri" pitchFamily="34" charset="0"/>
              </a:rPr>
              <a:t>sinergiaCRM</a:t>
            </a: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502800"/>
                </a:solidFill>
                <a:latin typeface="Calibri" pitchFamily="34" charset="0"/>
              </a:rPr>
              <a:t>“Para y desde” el Tercer Sector</a:t>
            </a:r>
            <a:endParaRPr lang="es-ES" sz="3200" b="1" dirty="0">
              <a:solidFill>
                <a:srgbClr val="5028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4852" y="2492896"/>
            <a:ext cx="2816700" cy="21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ORIGEN Y PROCESO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1649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5B63E-77A5-4E05-ABDA-2241D6DF8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725B63E-77A5-4E05-ABDA-2241D6DF8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20D7B3-5CBF-4865-A06E-A6D43565D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9320D7B3-5CBF-4865-A06E-A6D43565D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75769-2F11-41E8-8717-2966347AC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C475769-2F11-41E8-8717-2966347AC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50E84-B9AC-4802-9D9C-FA317B372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31B50E84-B9AC-4802-9D9C-FA317B372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1E8511-9AB3-4445-A481-02F2D7209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21E8511-9AB3-4445-A481-02F2D7209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13B995-A948-4DD1-A1BD-437C2551F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B13B995-A948-4DD1-A1BD-437C2551F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CA13F21-9B5C-497C-9329-2E3323508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4CA13F21-9B5C-497C-9329-2E3323508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B4B464-9AF2-4FED-ACCF-6263645743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C3B4B464-9AF2-4FED-ACCF-6263645743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44DBF2-13EF-42BC-A67A-B90DF37BA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0A44DBF2-13EF-42BC-A67A-B90DF37BA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12EFE-AABB-430C-B5AB-FBE68063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0C812EFE-AABB-430C-B5AB-FBE68063D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49E19-06B3-4542-9523-B6C86B8C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15849E19-06B3-4542-9523-B6C86B8C9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36FF2B-973C-414D-952C-AB63A7058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C636FF2B-973C-414D-952C-AB63A7058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2625B-E129-4A96-9A69-93AACBA9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5662625B-E129-4A96-9A69-93AACBA9C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2A34B-9CDE-4612-9A77-D99EF04B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3612A34B-9CDE-4612-9A77-D99EF04BC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20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CE080-BB98-4C00-90A3-4FB15D585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AD0CE080-BB98-4C00-90A3-4FB15D585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BF9CBB-FF44-4A48-AA30-2AD946A1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B9BF9CBB-FF44-4A48-AA30-2AD946A16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0"/>
                            </p:stCondLst>
                            <p:childTnLst>
                              <p:par>
                                <p:cTn id="6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B0DADA-0D96-4664-90C7-E5B7F0E72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E0B0DADA-0D96-4664-90C7-E5B7F0E72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4852" y="2492896"/>
            <a:ext cx="2816700" cy="21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SOLUCIÓN TÉCNICA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1649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5B63E-77A5-4E05-ABDA-2241D6DF8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725B63E-77A5-4E05-ABDA-2241D6DF8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20D7B3-5CBF-4865-A06E-A6D43565D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9320D7B3-5CBF-4865-A06E-A6D43565D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75769-2F11-41E8-8717-2966347AC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C475769-2F11-41E8-8717-2966347AC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50E84-B9AC-4802-9D9C-FA317B372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31B50E84-B9AC-4802-9D9C-FA317B372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1E8511-9AB3-4445-A481-02F2D7209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21E8511-9AB3-4445-A481-02F2D7209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13B995-A948-4DD1-A1BD-437C2551F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B13B995-A948-4DD1-A1BD-437C2551F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44DBF2-13EF-42BC-A67A-B90DF37BA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A44DBF2-13EF-42BC-A67A-B90DF37BA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12EFE-AABB-430C-B5AB-FBE68063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0C812EFE-AABB-430C-B5AB-FBE68063D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49E19-06B3-4542-9523-B6C86B8C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5849E19-06B3-4542-9523-B6C86B8C9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36FF2B-973C-414D-952C-AB63A7058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C636FF2B-973C-414D-952C-AB63A7058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2625B-E129-4A96-9A69-93AACBA9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662625B-E129-4A96-9A69-93AACBA9C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2A34B-9CDE-4612-9A77-D99EF04B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3612A34B-9CDE-4612-9A77-D99EF04BC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CE080-BB98-4C00-90A3-4FB15D585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AD0CE080-BB98-4C00-90A3-4FB15D585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BF9CBB-FF44-4A48-AA30-2AD946A1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B9BF9CBB-FF44-4A48-AA30-2AD946A16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319E76-5BAE-493D-ABE4-531B213B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1C319E76-5BAE-493D-ABE4-531B213BE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75AAB6-6B65-4E22-875D-35F79F462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3775AAB6-6B65-4E22-875D-35F79F462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6C7F94-F98E-47AB-8E9F-222ABB9960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DD6C7F94-F98E-47AB-8E9F-222ABB9960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04852" y="2492896"/>
            <a:ext cx="2816700" cy="211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ENFOQUE CONCEPTUAL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16496" y="1700808"/>
          <a:ext cx="6604000" cy="4402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725B63E-77A5-4E05-ABDA-2241D6DF8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725B63E-77A5-4E05-ABDA-2241D6DF8C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320D7B3-5CBF-4865-A06E-A6D43565D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9320D7B3-5CBF-4865-A06E-A6D43565D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475769-2F11-41E8-8717-2966347AC4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9C475769-2F11-41E8-8717-2966347AC4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B50E84-B9AC-4802-9D9C-FA317B372A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>
                                            <p:graphicEl>
                                              <a:dgm id="{31B50E84-B9AC-4802-9D9C-FA317B372A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1E8511-9AB3-4445-A481-02F2D72093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621E8511-9AB3-4445-A481-02F2D72093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13B995-A948-4DD1-A1BD-437C2551F9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6B13B995-A948-4DD1-A1BD-437C2551F9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44DBF2-13EF-42BC-A67A-B90DF37BA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0A44DBF2-13EF-42BC-A67A-B90DF37BA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12EFE-AABB-430C-B5AB-FBE68063D5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0C812EFE-AABB-430C-B5AB-FBE68063D5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849E19-06B3-4542-9523-B6C86B8C9B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15849E19-06B3-4542-9523-B6C86B8C9B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36FF2B-973C-414D-952C-AB63A7058D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>
                                            <p:graphicEl>
                                              <a:dgm id="{C636FF2B-973C-414D-952C-AB63A7058D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62625B-E129-4A96-9A69-93AACBA9CF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5662625B-E129-4A96-9A69-93AACBA9CF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12A34B-9CDE-4612-9A77-D99EF04BC1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3612A34B-9CDE-4612-9A77-D99EF04BC1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0CE080-BB98-4C00-90A3-4FB15D585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>
                                            <p:graphicEl>
                                              <a:dgm id="{AD0CE080-BB98-4C00-90A3-4FB15D585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500"/>
                            </p:stCondLst>
                            <p:childTnLst>
                              <p:par>
                                <p:cTn id="57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9BF9CBB-FF44-4A48-AA30-2AD946A16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">
                                            <p:graphicEl>
                                              <a:dgm id="{B9BF9CBB-FF44-4A48-AA30-2AD946A16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B0DADA-0D96-4664-90C7-E5B7F0E725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E0B0DADA-0D96-4664-90C7-E5B7F0E725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500"/>
                            </p:stCondLst>
                            <p:childTnLst>
                              <p:par>
                                <p:cTn id="6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F3ACC1-0FE4-4305-862D-C7CF3399AE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6">
                                            <p:graphicEl>
                                              <a:dgm id="{D6F3ACC1-0FE4-4305-862D-C7CF3399AE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000"/>
                            </p:stCondLst>
                            <p:childTnLst>
                              <p:par>
                                <p:cTn id="6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319E76-5BAE-493D-ABE4-531B213BE9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">
                                            <p:graphicEl>
                                              <a:dgm id="{1C319E76-5BAE-493D-ABE4-531B213BE9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ENTIDADES ADHERIDAS (SOCIAS)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72480" y="1772816"/>
            <a:ext cx="939434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Tras la decisión de desarrollar la aplicación en octubre’12 (14 entidades compran “sobre plano”) y el lanzamiento de la versión 1 en octubre’13 (para 16 entidades), </a:t>
            </a:r>
            <a:r>
              <a:rPr lang="es-ES" sz="4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son casi 40 las entidades adheridas hoy al proyecto sinergiaCRM.</a:t>
            </a:r>
            <a:endParaRPr lang="es-ES" sz="40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88" y="1111250"/>
            <a:ext cx="9879012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11 CuadroTexto"/>
          <p:cNvSpPr txBox="1">
            <a:spLocks noChangeArrowheads="1"/>
          </p:cNvSpPr>
          <p:nvPr/>
        </p:nvSpPr>
        <p:spPr bwMode="auto">
          <a:xfrm>
            <a:off x="5097463" y="4293096"/>
            <a:ext cx="46799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ca-ES" sz="2000" dirty="0" smtClean="0">
                <a:latin typeface="Calibri" pitchFamily="34" charset="0"/>
                <a:cs typeface="Calibri" pitchFamily="34" charset="0"/>
              </a:rPr>
              <a:t>Pedro Álvarez</a:t>
            </a:r>
          </a:p>
          <a:p>
            <a:pPr algn="r"/>
            <a:r>
              <a:rPr lang="ca-ES" sz="2000" dirty="0" smtClean="0">
                <a:latin typeface="Calibri" pitchFamily="34" charset="0"/>
                <a:cs typeface="Calibri" pitchFamily="34" charset="0"/>
              </a:rPr>
              <a:t>629883818 </a:t>
            </a:r>
          </a:p>
          <a:p>
            <a:pPr algn="r"/>
            <a:r>
              <a:rPr lang="ca-ES" sz="2000" dirty="0" err="1" smtClean="0">
                <a:latin typeface="Calibri" pitchFamily="34" charset="0"/>
                <a:cs typeface="Calibri" pitchFamily="34" charset="0"/>
                <a:hlinkClick r:id="rId4"/>
              </a:rPr>
              <a:t>pedro</a:t>
            </a:r>
            <a:r>
              <a:rPr lang="ca-ES" sz="2000" dirty="0" smtClean="0">
                <a:latin typeface="Calibri" pitchFamily="34" charset="0"/>
                <a:cs typeface="Calibri" pitchFamily="34" charset="0"/>
                <a:hlinkClick r:id="rId4"/>
              </a:rPr>
              <a:t>@</a:t>
            </a:r>
            <a:r>
              <a:rPr lang="ca-ES" sz="2000" dirty="0" err="1" smtClean="0">
                <a:latin typeface="Calibri" pitchFamily="34" charset="0"/>
                <a:cs typeface="Calibri" pitchFamily="34" charset="0"/>
                <a:hlinkClick r:id="rId4"/>
              </a:rPr>
              <a:t>eltercer.net</a:t>
            </a:r>
            <a:endParaRPr lang="ca-ES" sz="2000" dirty="0" smtClean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ca-ES" sz="2000" dirty="0" smtClean="0">
                <a:latin typeface="Calibri" pitchFamily="34" charset="0"/>
                <a:cs typeface="Calibri" pitchFamily="34" charset="0"/>
              </a:rPr>
              <a:t>@</a:t>
            </a:r>
            <a:r>
              <a:rPr lang="ca-ES" sz="2000" dirty="0" err="1" smtClean="0">
                <a:latin typeface="Calibri" pitchFamily="34" charset="0"/>
                <a:cs typeface="Calibri" pitchFamily="34" charset="0"/>
              </a:rPr>
              <a:t>pedroeltercer</a:t>
            </a:r>
            <a:endParaRPr lang="ca-ES" sz="2000" dirty="0" smtClean="0">
              <a:latin typeface="Calibri" pitchFamily="34" charset="0"/>
              <a:cs typeface="Calibri" pitchFamily="34" charset="0"/>
            </a:endParaRPr>
          </a:p>
          <a:p>
            <a:pPr algn="r"/>
            <a:endParaRPr lang="ca-ES" sz="2000" dirty="0"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ca-ES" sz="2000" dirty="0" err="1" smtClean="0">
                <a:latin typeface="Calibri" pitchFamily="34" charset="0"/>
                <a:cs typeface="Calibri" pitchFamily="34" charset="0"/>
                <a:hlinkClick r:id="rId5"/>
              </a:rPr>
              <a:t>www.eltercer.net</a:t>
            </a:r>
            <a:endParaRPr lang="ca-ES" sz="2000" dirty="0" smtClean="0">
              <a:latin typeface="Calibri" pitchFamily="34" charset="0"/>
              <a:cs typeface="Calibri" pitchFamily="34" charset="0"/>
              <a:hlinkClick r:id="rId5"/>
            </a:endParaRPr>
          </a:p>
          <a:p>
            <a:pPr algn="r"/>
            <a:r>
              <a:rPr lang="ca-ES" sz="2000" dirty="0" err="1" smtClean="0">
                <a:latin typeface="Calibri" pitchFamily="34" charset="0"/>
                <a:cs typeface="Calibri" pitchFamily="34" charset="0"/>
                <a:hlinkClick r:id="rId5"/>
              </a:rPr>
              <a:t>www.sinergiacrm.org</a:t>
            </a:r>
            <a:r>
              <a:rPr lang="ca-ES" sz="2000" dirty="0" smtClean="0">
                <a:latin typeface="Calibri" pitchFamily="34" charset="0"/>
                <a:cs typeface="Calibri" pitchFamily="34" charset="0"/>
              </a:rPr>
              <a:t> </a:t>
            </a:r>
            <a:endParaRPr lang="ca-E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 descr="Twitter+logo+201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689304" y="5283636"/>
            <a:ext cx="288032" cy="233596"/>
          </a:xfrm>
          <a:prstGeom prst="rect">
            <a:avLst/>
          </a:prstGeom>
          <a:noFill/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¡¡¡GRACIAS!!!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-15552" y="616034"/>
            <a:ext cx="648072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¿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Cuánt@s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</a:t>
            </a:r>
            <a:r>
              <a:rPr lang="es-E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l@s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asistentes tiene experiencia real de uso o implantación de “un CRM” en una ONL</a:t>
            </a:r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es-E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538" name="Picture 2" descr="alumnos,caras,clases,aulas,educación,escuelas,expresiones,formación,fotografías,infancia,levantar la mano,manos,manos arriba,manos levantadas,niñas chicas,niños,niños chicos,personas,uniformes,uniformes de la escue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9184" y="1988840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4928" y="1747738"/>
            <a:ext cx="56959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72480" y="3709481"/>
            <a:ext cx="655216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4000" b="1" dirty="0" smtClean="0">
                <a:solidFill>
                  <a:srgbClr val="502800"/>
                </a:solidFill>
                <a:latin typeface="Calibri" pitchFamily="34" charset="0"/>
              </a:rPr>
              <a:t>CRM – EL CONCEPTO</a:t>
            </a:r>
          </a:p>
          <a:p>
            <a:pPr>
              <a:spcBef>
                <a:spcPct val="50000"/>
              </a:spcBef>
            </a:pPr>
            <a:r>
              <a:rPr lang="es-ES" sz="3200" b="1" dirty="0" smtClean="0">
                <a:solidFill>
                  <a:srgbClr val="502800"/>
                </a:solidFill>
                <a:latin typeface="Calibri" pitchFamily="34" charset="0"/>
              </a:rPr>
              <a:t>No es “una herramienta más”</a:t>
            </a:r>
            <a:endParaRPr lang="es-ES" sz="3200" b="1" dirty="0">
              <a:solidFill>
                <a:srgbClr val="5028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246635" y="2695700"/>
            <a:ext cx="6722591" cy="32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just"/>
            <a:r>
              <a:rPr lang="es-ES" sz="1600" dirty="0">
                <a:latin typeface="Calibri" pitchFamily="34" charset="0"/>
              </a:rPr>
              <a:t>Término </a:t>
            </a:r>
            <a:r>
              <a:rPr lang="es-ES" sz="1600" b="1" dirty="0">
                <a:latin typeface="Calibri" pitchFamily="34" charset="0"/>
              </a:rPr>
              <a:t>“polisémico” </a:t>
            </a:r>
            <a:r>
              <a:rPr lang="es-ES" sz="1600" dirty="0" smtClean="0">
                <a:latin typeface="Calibri" pitchFamily="34" charset="0"/>
              </a:rPr>
              <a:t>(marketing relacional, Base de Datos, canales de comunicación, </a:t>
            </a:r>
            <a:r>
              <a:rPr lang="es-ES" sz="1600" i="1" dirty="0" smtClean="0">
                <a:latin typeface="Calibri" pitchFamily="34" charset="0"/>
              </a:rPr>
              <a:t>marketing</a:t>
            </a:r>
            <a:r>
              <a:rPr lang="es-ES" sz="1600" dirty="0" smtClean="0">
                <a:latin typeface="Calibri" pitchFamily="34" charset="0"/>
              </a:rPr>
              <a:t> directo de base de datos, etc, </a:t>
            </a:r>
            <a:r>
              <a:rPr lang="es-ES" sz="1600" dirty="0">
                <a:latin typeface="Calibri" pitchFamily="34" charset="0"/>
              </a:rPr>
              <a:t>término “pervertido”) y </a:t>
            </a:r>
            <a:r>
              <a:rPr lang="es-ES" sz="1600" b="1" dirty="0">
                <a:latin typeface="Calibri" pitchFamily="34" charset="0"/>
              </a:rPr>
              <a:t>“</a:t>
            </a:r>
            <a:r>
              <a:rPr lang="es-ES" sz="1600" b="1" dirty="0" err="1">
                <a:latin typeface="Calibri" pitchFamily="34" charset="0"/>
              </a:rPr>
              <a:t>polinómico</a:t>
            </a:r>
            <a:r>
              <a:rPr lang="es-ES" sz="1600" b="1" dirty="0">
                <a:latin typeface="Calibri" pitchFamily="34" charset="0"/>
              </a:rPr>
              <a:t>” </a:t>
            </a:r>
            <a:r>
              <a:rPr lang="es-ES" sz="1600" dirty="0">
                <a:latin typeface="Calibri" pitchFamily="34" charset="0"/>
              </a:rPr>
              <a:t>(en realidad, se refiere a diferentes componentes, módulos, procesos, …), pero </a:t>
            </a:r>
            <a:r>
              <a:rPr lang="es-ES" sz="1600" b="1" dirty="0">
                <a:latin typeface="Calibri" pitchFamily="34" charset="0"/>
              </a:rPr>
              <a:t>dos contextos fundamentales</a:t>
            </a:r>
            <a:r>
              <a:rPr lang="es-ES" sz="1600" dirty="0">
                <a:latin typeface="Calibri" pitchFamily="34" charset="0"/>
              </a:rPr>
              <a:t>:</a:t>
            </a:r>
          </a:p>
          <a:p>
            <a:pPr algn="just"/>
            <a:endParaRPr lang="es-ES" sz="1600" dirty="0" smtClean="0">
              <a:latin typeface="Calibri" pitchFamily="34" charset="0"/>
            </a:endParaRPr>
          </a:p>
          <a:p>
            <a:pPr algn="just"/>
            <a:endParaRPr lang="es-ES" sz="1600" dirty="0">
              <a:latin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smtClean="0">
                <a:latin typeface="Calibri" pitchFamily="34" charset="0"/>
              </a:rPr>
              <a:t>Modelo </a:t>
            </a:r>
            <a:r>
              <a:rPr lang="es-ES" sz="1600" b="1" dirty="0">
                <a:latin typeface="Calibri" pitchFamily="34" charset="0"/>
              </a:rPr>
              <a:t>de gestión basado en </a:t>
            </a:r>
            <a:r>
              <a:rPr lang="es-ES" sz="1600" b="1" dirty="0" smtClean="0">
                <a:latin typeface="Calibri" pitchFamily="34" charset="0"/>
              </a:rPr>
              <a:t>relación </a:t>
            </a:r>
            <a:r>
              <a:rPr lang="es-ES" sz="1600" b="1" dirty="0">
                <a:latin typeface="Calibri" pitchFamily="34" charset="0"/>
              </a:rPr>
              <a:t>con socios, donantes, voluntarios</a:t>
            </a:r>
            <a:r>
              <a:rPr lang="es-ES" sz="1600" b="1" dirty="0" smtClean="0">
                <a:latin typeface="Calibri" pitchFamily="34" charset="0"/>
              </a:rPr>
              <a:t>, usuarios, </a:t>
            </a:r>
            <a:r>
              <a:rPr lang="es-ES" sz="1600" b="1" dirty="0">
                <a:latin typeface="Calibri" pitchFamily="34" charset="0"/>
              </a:rPr>
              <a:t>etc</a:t>
            </a:r>
            <a:r>
              <a:rPr lang="es-ES" sz="1600" dirty="0">
                <a:latin typeface="Calibri" pitchFamily="34" charset="0"/>
              </a:rPr>
              <a:t>. </a:t>
            </a:r>
            <a:r>
              <a:rPr lang="es-ES" sz="1600" dirty="0" smtClean="0">
                <a:latin typeface="Calibri" pitchFamily="34" charset="0"/>
              </a:rPr>
              <a:t>Impacta </a:t>
            </a:r>
            <a:r>
              <a:rPr lang="es-ES" sz="1600" dirty="0">
                <a:latin typeface="Calibri" pitchFamily="34" charset="0"/>
              </a:rPr>
              <a:t>a toda la organización, se focaliza en la orientación </a:t>
            </a:r>
            <a:r>
              <a:rPr lang="es-ES" sz="1600" dirty="0" smtClean="0">
                <a:latin typeface="Calibri" pitchFamily="34" charset="0"/>
              </a:rPr>
              <a:t>a la  “base social”.</a:t>
            </a:r>
            <a:endParaRPr lang="es-ES" sz="1600" dirty="0">
              <a:latin typeface="Calibri" pitchFamily="34" charset="0"/>
            </a:endParaRPr>
          </a:p>
          <a:p>
            <a:pPr algn="just"/>
            <a:endParaRPr lang="es-ES" sz="1600" dirty="0">
              <a:latin typeface="Calibri" pitchFamily="34" charset="0"/>
            </a:endParaRPr>
          </a:p>
          <a:p>
            <a:pPr lvl="1" algn="just">
              <a:buFont typeface="Arial" pitchFamily="34" charset="0"/>
              <a:buChar char="•"/>
            </a:pPr>
            <a:r>
              <a:rPr lang="es-ES" sz="1600" b="1" dirty="0">
                <a:latin typeface="Calibri" pitchFamily="34" charset="0"/>
              </a:rPr>
              <a:t> </a:t>
            </a:r>
            <a:r>
              <a:rPr lang="es-ES" sz="1600" b="1" dirty="0" smtClean="0">
                <a:latin typeface="Calibri" pitchFamily="34" charset="0"/>
              </a:rPr>
              <a:t>Software </a:t>
            </a:r>
            <a:r>
              <a:rPr lang="es-ES" sz="1600" b="1" dirty="0">
                <a:latin typeface="Calibri" pitchFamily="34" charset="0"/>
              </a:rPr>
              <a:t>para la administración de la relación con </a:t>
            </a:r>
            <a:r>
              <a:rPr lang="es-ES" sz="1600" b="1" dirty="0" smtClean="0">
                <a:latin typeface="Calibri" pitchFamily="34" charset="0"/>
              </a:rPr>
              <a:t>el entorno</a:t>
            </a:r>
            <a:r>
              <a:rPr lang="es-ES" sz="1600" dirty="0" smtClean="0">
                <a:latin typeface="Calibri" pitchFamily="34" charset="0"/>
              </a:rPr>
              <a:t>. </a:t>
            </a:r>
            <a:r>
              <a:rPr lang="es-ES" sz="1600" dirty="0">
                <a:latin typeface="Calibri" pitchFamily="34" charset="0"/>
              </a:rPr>
              <a:t>Sistemas informáticos de apoyo a la gestión de las relaciones </a:t>
            </a:r>
            <a:r>
              <a:rPr lang="es-ES" sz="1600" dirty="0" smtClean="0">
                <a:latin typeface="Calibri" pitchFamily="34" charset="0"/>
              </a:rPr>
              <a:t>(</a:t>
            </a:r>
            <a:r>
              <a:rPr lang="es-ES" sz="1600" dirty="0" err="1" smtClean="0">
                <a:latin typeface="Calibri" pitchFamily="34" charset="0"/>
              </a:rPr>
              <a:t>p.e.</a:t>
            </a:r>
            <a:r>
              <a:rPr lang="es-ES" sz="1600" dirty="0" smtClean="0">
                <a:latin typeface="Calibri" pitchFamily="34" charset="0"/>
              </a:rPr>
              <a:t> diálogo y aportaciones) con los “</a:t>
            </a:r>
            <a:r>
              <a:rPr lang="es-ES" sz="1600" dirty="0" err="1" smtClean="0">
                <a:latin typeface="Calibri" pitchFamily="34" charset="0"/>
              </a:rPr>
              <a:t>stakeholders</a:t>
            </a:r>
            <a:r>
              <a:rPr lang="es-ES" sz="1600" dirty="0" smtClean="0">
                <a:latin typeface="Calibri" pitchFamily="34" charset="0"/>
              </a:rPr>
              <a:t>” de la entidad. </a:t>
            </a:r>
            <a:endParaRPr lang="es-ES" sz="16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3241" y="3095854"/>
            <a:ext cx="2682187" cy="22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Rectángulo"/>
          <p:cNvSpPr/>
          <p:nvPr/>
        </p:nvSpPr>
        <p:spPr>
          <a:xfrm>
            <a:off x="474666" y="1484784"/>
            <a:ext cx="894283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“</a:t>
            </a:r>
            <a:r>
              <a:rPr lang="es-E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Customer</a:t>
            </a:r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” </a:t>
            </a:r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 “</a:t>
            </a:r>
            <a:r>
              <a:rPr lang="es-E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Charity</a:t>
            </a:r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” </a:t>
            </a:r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 “</a:t>
            </a:r>
            <a:r>
              <a:rPr lang="es-ES" sz="2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Constituent</a:t>
            </a:r>
            <a:r>
              <a:rPr lang="es-ES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”  </a:t>
            </a:r>
            <a:r>
              <a:rPr lang="es-ES" sz="2800" b="1" u="sng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sym typeface="Wingdings" pitchFamily="2" charset="2"/>
              </a:rPr>
              <a:t>“Base Social”  “GESTIÓN DE LA RELACIÓN CON LA BASE SOCIAL”</a:t>
            </a:r>
            <a:endParaRPr lang="es-ES" sz="2800" b="1" u="sng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5121" y="614364"/>
            <a:ext cx="81903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EL CRM: CUSTOMER RELATIONSHIP MANAGEMENT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p" bldLvl="3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6024" y="1629048"/>
            <a:ext cx="9561512" cy="5040312"/>
          </a:xfrm>
        </p:spPr>
        <p:txBody>
          <a:bodyPr/>
          <a:lstStyle/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Excel como solución estrella, algún Access. Aplicaciones a medida (de un voluntario, de un proveedor conocido), con enormes dificultades de evolución y mantenimiento.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Envíos de correo desde CCO de Outlook; </a:t>
            </a:r>
            <a:r>
              <a:rPr lang="es-ES" sz="1600" dirty="0" err="1" smtClean="0">
                <a:latin typeface="Calibri" pitchFamily="34" charset="0"/>
              </a:rPr>
              <a:t>Mailchimp</a:t>
            </a:r>
            <a:r>
              <a:rPr lang="es-ES" sz="1600" dirty="0" smtClean="0">
                <a:latin typeface="Calibri" pitchFamily="34" charset="0"/>
              </a:rPr>
              <a:t> (o similares) en el mejor de los casos.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Entornos aislados de información y gestión por área (voluntariado, socios, proyectos, usuarios, …), incluso por persona. Registros duplicados en diferentes entornos.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Formularios en web que se convierten en correos de texto o en “otro </a:t>
            </a:r>
            <a:r>
              <a:rPr lang="es-ES" sz="1600" dirty="0" err="1" smtClean="0">
                <a:latin typeface="Calibri" pitchFamily="34" charset="0"/>
              </a:rPr>
              <a:t>excel</a:t>
            </a:r>
            <a:r>
              <a:rPr lang="es-ES" sz="1600" dirty="0" smtClean="0">
                <a:latin typeface="Calibri" pitchFamily="34" charset="0"/>
              </a:rPr>
              <a:t>”.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Picado recurrente de la misma información en diferentes entornos.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Uso de funcionalidades no adecuadas por la inflexibilidad de las aplicaciones.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Gestión manual de recibos, donativos y devoluciones.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Gestión de subvenciones según criterio de la persona responsable.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Informes incompletos/inconsistentes, dificultades para generación de memorias.</a:t>
            </a: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Ineficiencias en muchos de los procesos de la organización.</a:t>
            </a:r>
          </a:p>
          <a:p>
            <a:pPr algn="just" eaLnBrk="1" hangingPunct="1"/>
            <a:endParaRPr lang="es-ES" sz="1600" dirty="0" smtClean="0">
              <a:latin typeface="Calibri" pitchFamily="34" charset="0"/>
            </a:endParaRPr>
          </a:p>
          <a:p>
            <a:pPr algn="just" eaLnBrk="1" hangingPunct="1"/>
            <a:r>
              <a:rPr lang="es-ES" sz="1600" b="1" dirty="0" smtClean="0">
                <a:latin typeface="Calibri" pitchFamily="34" charset="0"/>
              </a:rPr>
              <a:t>Necesidad (+voluntad) de mejorar gestión de relación con entorno y procesos de la entidad.</a:t>
            </a:r>
          </a:p>
          <a:p>
            <a:pPr algn="just" eaLnBrk="1" hangingPunct="1"/>
            <a:r>
              <a:rPr lang="es-ES" sz="1600" b="1" dirty="0" smtClean="0">
                <a:latin typeface="Calibri" pitchFamily="34" charset="0"/>
              </a:rPr>
              <a:t>Búsqueda (¿?) de soluciones y dos “muros”: el presupuesto y el desconocimiento del “menú”.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56160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EL CRM HOY EN EL TERCER SECTOR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0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10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10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10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 l="13817" r="12096"/>
          <a:stretch>
            <a:fillRect/>
          </a:stretch>
        </p:blipFill>
        <p:spPr bwMode="auto">
          <a:xfrm>
            <a:off x="5817096" y="1650436"/>
            <a:ext cx="3234850" cy="358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4664968" y="2708920"/>
            <a:ext cx="10081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14350" indent="-514350" algn="ctr"/>
            <a:r>
              <a:rPr lang="es-ES" sz="5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</a:rPr>
              <a:t>vs</a:t>
            </a:r>
            <a:endParaRPr lang="es-ES" sz="5400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itchFamily="34" charset="0"/>
            </a:endParaRPr>
          </a:p>
        </p:txBody>
      </p:sp>
      <p:sp>
        <p:nvSpPr>
          <p:cNvPr id="58370" name="AutoShape 2" descr="data:image/jpeg;base64,/9j/4AAQSkZJRgABAQAAAQABAAD/2wCEAAkGBwgHBgkIBwgKCgkLDRYPDQwMDRsUFRAWIB0iIiAdHx8kKDQsJCYxJx8fLT0tMTU3Ojo6Iys/RD84QzQ5OjcBCgoKDQwNGg8PGjclHyU3Nzc3Nzc3Nzc3Nzc3Nzc3Nzc3Nzc3Nzc3Nzc3Nzc3Nzc3Nzc3Nzc3Nzc3Nzc3Nzc3N//AABEIAHwAfAMBIgACEQEDEQH/xAAbAAACAwEBAQAAAAAAAAAAAAAABQEEBgIDB//EAEEQAAEDAgMEBwQGBwkAAAAAAAEAAgMEEQUSIRMxQVEGImFxkaHBFCMygUJSYrHR4SUzQ3LC0/AkNEVTY4Sy0uL/xAAaAQABBQEAAAAAAAAAAAAAAAAAAQIDBAUG/8QALBEAAgIBAgUCBAcAAAAAAAAAAAECAxEEMQUSIUFRcZEiIzJhExWBobHB4f/aAAwDAQACEQMRAD8A+4oQoQBKhCEAShC5c9o3uAG7UoAlQXBouSAO1Rnb9YeK85iQWvFi0aOHYeKTKA9WuDgC0gg8QpXDQ1pJFgXb11dGQJQi4QlAlCEIAEIQgDlShCABSoQgBR0gxB1EIWsja8yE/Fu07Fm8YrpJ6alFMYXHLmka4HR3orXS2sYcSZEXD3TbW5G1z5BKw5r2B1xYnTz/ADXNa3iN0LZwjtsX6KY4Uu5TMmJ3tHR0Dxe2tQ9vP/T7F6mevjYL0FGXHh7S7+WvdrgXD6y9DZwb/XJZ35hbHsi3grtqMScNcPpB/u3fy1Ej8Sd/h1Hfm6qd/wBFda4Zf6/riuswuVG+I3eEHKW8PxKWCNxnyAxwMDY2uJFxe+W/eOHBamin9ppY5rWzNvZYl7gGXJ6vErVdH5myYcxgcC6O7XDktnhfEbb7eSzx7lHUUxiuZDRCELoSmCEIQBCEIQAIcQASdAN6lLOkVT7LhkpaetJ7tvz/ACuo7bFXW5vsLFczwYPGZjVVslSf2jzbsZwHkPBV2NvVOjLgIaWmbftJvcn5fevaVmaZo7UtlmvTYo8HWoqW00ZHeGfiuNy7Hnu/7ZrpY6DoNEeHid19plL9frHcPEgLiVr4YXRMc4uFmNN+JtqusYBNG1rf81jjbk1wd6L1nts2ybjtGnzAVRS6JvuyRIAHlhLerq5o7gbD7l407XPbP19RKGjw/NXi0ZbDTiqOFOzyVY5VB/4hMUm4yYuCHMe51TSZy0Sh2Q8W3umPRatkjdFLMMrne7nbycDY+Y8FSna5lQHjgV1SyBmKz05sBLG2dmv0vhcPANPzU0LZQxOO6w/YZOOVhn0UHkpVHCpzPRsJPWb1XfJXl3FFyuqjYtmsmPKPK8AhCFMNIUoQgAWW6Yz3mpqcHcC8/cPVagrCdKJtrjcovpG1rB4X9VmcWny6ZryT6ZZsF4LRIZXnqsBcfkkFO10lTglNwMj6qUczYkeZum9c7Jhk7uLwGD5mxVXDWiTGmOH7OEgeIXN1PlhKXr/H+mkPKxgfCR2KpWS5MMYTvMsTfF4CZStvGQk+Nu2VLTR8X1TPK59FSo+KSX3JGNwbtv2JRgsn6RxCHjnEnjp/Cmrfh+Sz9BJsukPZUQHxa7/0U6mPNXYvsD7GgnZexSzFL09bhlWD8L3wuPY4A/wJudWpbjsWfDCRvjkY8eNvVR6eXxpP09xJGs6P1HvXR30eLjvT8bliMHqcogmH0SFtmODmgjUFdRwG7NMqXvF/szN1ccTz5OkIQt4qghQFKAOXuDGlztwFyvmVRKaiqkmcdZHl3mt/js3s+EVT72OQtHedPVfO2dZwHNYHGbOsYfqXNKt2eOMPtTwx83ZiuOjXXral/JrR5leeMPBqCBuYLL16J6uqnfaA8lkzWNMy4vqNE7dZJMfuamgbwa8uPp6p2Ukxbr10X2SAqGkXzMkj2G1/d37FmKomCehqN2znAPc7T1WnfpEf3Vm8ZiLsOlsNQLjvCn0f1NeQmaeJ2Zl+a8q+Pa0FRGN5jNl5YROKikjlG57QR8wrpANwRvFlTacLMeAbF+DSh0QHYtzg8+2o2gnVnVK+e4IS1zmH6JLVscAmy1LoydHjzC19Bb+Br0u0uhV1Eeav0NCEKApXZGaCEIQBnumk+zwxkQ3yyDwGv4LHUv6253BOemlVtcTbADpCzzOv4JLGcsMrvs2XK8Tnz3y+3Q0NOsQQnxB+ZzjxcSUx6Ij+zzP+tKfuASqsNr34BNuiYtQDtc4+ar6hY07RPHcflJK3WtaftXTq/FJagXrGhZ+l3ZIxo/WA2+qllXHnhe07iLJk79TZVHi7ClpfK8g2VOiMv6PELviicY/A2Wg4rKYA7YYtW0+4ZhIPmPyWrG5JrY4tb8jU+gjhOyxOoZuG0JHz19VoaCfZTxyX0a4FZ7EW7LFXEfTaCm9MbsCdc2uSxb9Bu+UbxpuLqVWw6XbUUT+OWx7xorK7yqasgprujJaw8AoKleVSZBBIYW5pA05G8zwT30EPmmLVHtGJ1Ux+lIbdwNguXaUv7xRNhWJU7rVFFODzDcw8QuqlhjhYHNLTyOi465T58yRpQax0EGICwcnPRkZcOiHGxPmlVbHnjeb9idYGzZ0sTOTQk1L+TgfHcan4Ck8v97J7U5eLMKUNbmqx3qhp+7JGxk4e7AKrWuLK1No4M4kXVcA2zAXuUkBGxE9vs+PwSDQSNLPX0WrYcwuNyT1+FVVQ6KWGnlcY35gQw7uKZ4cXSRANBcewKfUxc4RljqMUkLsbbaqp3Di0jwP5q5Rv6jdVfnwGrxHZ5WiIsN80lwrlN0WkaBtato7Gsup69DqLqVyxGSthF7jPo+8uoi0n4X+iaKnh9C2iaWskc/Na91cXVaGuyrTxhZuihY1KTaJQhCtjCLLl8UcgtIxrhycLrtCRpPcBbUYBhNS0tloILHfkblPlZebOjuGR22cDm25SO/FNkKKWmpl9UV7DlOS2YplwGke0gOlZ2hy84+jGGsbbLKTzMhTlCiWg0y2gh34s/JUpsLpKZ2aOIF1rXdqrQY1vwtA7gukKeFVdaxFYQxyb3IsEBoG4WUqLqTAgWUqLqLoA6Qubq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8372" name="AutoShape 4" descr="data:image/jpeg;base64,/9j/4AAQSkZJRgABAQAAAQABAAD/2wCEAAkGBwgHBgkIBwgKCgkLDRYPDQwMDRsUFRAWIB0iIiAdHx8kKDQsJCYxJx8fLT0tMTU3Ojo6Iys/RD84QzQ5OjcBCgoKDQwNGg8PGjclHyU3Nzc3Nzc3Nzc3Nzc3Nzc3Nzc3Nzc3Nzc3Nzc3Nzc3Nzc3Nzc3Nzc3Nzc3Nzc3Nzc3N//AABEIAHwAfAMBIgACEQEDEQH/xAAbAAACAwEBAQAAAAAAAAAAAAAABQEEBgIDB//EAEEQAAEDAgMEBwQGBwkAAAAAAAEAAgMEEQUSIRMxQVEGImFxkaHBFCMygUJSYrHR4SUzQ3LC0/AkNEVTY4Sy0uL/xAAaAQABBQEAAAAAAAAAAAAAAAAAAQIDBAUG/8QALBEAAgIBAgUCBAcAAAAAAAAAAAECAxEEMQUSIUFRcZEiIzJhExWBobHB4f/aAAwDAQACEQMRAD8A+4oQoQBKhCEAShC5c9o3uAG7UoAlQXBouSAO1Rnb9YeK85iQWvFi0aOHYeKTKA9WuDgC0gg8QpXDQ1pJFgXb11dGQJQi4QlAlCEIAEIQgDlShCABSoQgBR0gxB1EIWsja8yE/Fu07Fm8YrpJ6alFMYXHLmka4HR3orXS2sYcSZEXD3TbW5G1z5BKw5r2B1xYnTz/ADXNa3iN0LZwjtsX6KY4Uu5TMmJ3tHR0Dxe2tQ9vP/T7F6mevjYL0FGXHh7S7+WvdrgXD6y9DZwb/XJZ35hbHsi3grtqMScNcPpB/u3fy1Ej8Sd/h1Hfm6qd/wBFda4Zf6/riuswuVG+I3eEHKW8PxKWCNxnyAxwMDY2uJFxe+W/eOHBamin9ppY5rWzNvZYl7gGXJ6vErVdH5myYcxgcC6O7XDktnhfEbb7eSzx7lHUUxiuZDRCELoSmCEIQBCEIQAIcQASdAN6lLOkVT7LhkpaetJ7tvz/ACuo7bFXW5vsLFczwYPGZjVVslSf2jzbsZwHkPBV2NvVOjLgIaWmbftJvcn5fevaVmaZo7UtlmvTYo8HWoqW00ZHeGfiuNy7Hnu/7ZrpY6DoNEeHid19plL9frHcPEgLiVr4YXRMc4uFmNN+JtqusYBNG1rf81jjbk1wd6L1nts2ybjtGnzAVRS6JvuyRIAHlhLerq5o7gbD7l407XPbP19RKGjw/NXi0ZbDTiqOFOzyVY5VB/4hMUm4yYuCHMe51TSZy0Sh2Q8W3umPRatkjdFLMMrne7nbycDY+Y8FSna5lQHjgV1SyBmKz05sBLG2dmv0vhcPANPzU0LZQxOO6w/YZOOVhn0UHkpVHCpzPRsJPWb1XfJXl3FFyuqjYtmsmPKPK8AhCFMNIUoQgAWW6Yz3mpqcHcC8/cPVagrCdKJtrjcovpG1rB4X9VmcWny6ZryT6ZZsF4LRIZXnqsBcfkkFO10lTglNwMj6qUczYkeZum9c7Jhk7uLwGD5mxVXDWiTGmOH7OEgeIXN1PlhKXr/H+mkPKxgfCR2KpWS5MMYTvMsTfF4CZStvGQk+Nu2VLTR8X1TPK59FSo+KSX3JGNwbtv2JRgsn6RxCHjnEnjp/Cmrfh+Sz9BJsukPZUQHxa7/0U6mPNXYvsD7GgnZexSzFL09bhlWD8L3wuPY4A/wJudWpbjsWfDCRvjkY8eNvVR6eXxpP09xJGs6P1HvXR30eLjvT8bliMHqcogmH0SFtmODmgjUFdRwG7NMqXvF/szN1ccTz5OkIQt4qghQFKAOXuDGlztwFyvmVRKaiqkmcdZHl3mt/js3s+EVT72OQtHedPVfO2dZwHNYHGbOsYfqXNKt2eOMPtTwx83ZiuOjXXral/JrR5leeMPBqCBuYLL16J6uqnfaA8lkzWNMy4vqNE7dZJMfuamgbwa8uPp6p2Ukxbr10X2SAqGkXzMkj2G1/d37FmKomCehqN2znAPc7T1WnfpEf3Vm8ZiLsOlsNQLjvCn0f1NeQmaeJ2Zl+a8q+Pa0FRGN5jNl5YROKikjlG57QR8wrpANwRvFlTacLMeAbF+DSh0QHYtzg8+2o2gnVnVK+e4IS1zmH6JLVscAmy1LoydHjzC19Bb+Br0u0uhV1Eeav0NCEKApXZGaCEIQBnumk+zwxkQ3yyDwGv4LHUv6253BOemlVtcTbADpCzzOv4JLGcsMrvs2XK8Tnz3y+3Q0NOsQQnxB+ZzjxcSUx6Ij+zzP+tKfuASqsNr34BNuiYtQDtc4+ar6hY07RPHcflJK3WtaftXTq/FJagXrGhZ+l3ZIxo/WA2+qllXHnhe07iLJk79TZVHi7ClpfK8g2VOiMv6PELviicY/A2Wg4rKYA7YYtW0+4ZhIPmPyWrG5JrY4tb8jU+gjhOyxOoZuG0JHz19VoaCfZTxyX0a4FZ7EW7LFXEfTaCm9MbsCdc2uSxb9Bu+UbxpuLqVWw6XbUUT+OWx7xorK7yqasgprujJaw8AoKleVSZBBIYW5pA05G8zwT30EPmmLVHtGJ1Ux+lIbdwNguXaUv7xRNhWJU7rVFFODzDcw8QuqlhjhYHNLTyOi465T58yRpQax0EGICwcnPRkZcOiHGxPmlVbHnjeb9idYGzZ0sTOTQk1L+TgfHcan4Ck8v97J7U5eLMKUNbmqx3qhp+7JGxk4e7AKrWuLK1No4M4kXVcA2zAXuUkBGxE9vs+PwSDQSNLPX0WrYcwuNyT1+FVVQ6KWGnlcY35gQw7uKZ4cXSRANBcewKfUxc4RljqMUkLsbbaqp3Di0jwP5q5Rv6jdVfnwGrxHZ5WiIsN80lwrlN0WkaBtato7Gsup69DqLqVyxGSthF7jPo+8uoi0n4X+iaKnh9C2iaWskc/Na91cXVaGuyrTxhZuihY1KTaJQhCtjCLLl8UcgtIxrhycLrtCRpPcBbUYBhNS0tloILHfkblPlZebOjuGR22cDm25SO/FNkKKWmpl9UV7DlOS2YplwGke0gOlZ2hy84+jGGsbbLKTzMhTlCiWg0y2gh34s/JUpsLpKZ2aOIF1rXdqrQY1vwtA7gukKeFVdaxFYQxyb3IsEBoG4WUqLqTAgWUqLqLoA6QubqQ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8374" name="AutoShape 6" descr="data:image/jpeg;base64,/9j/4AAQSkZJRgABAQAAAQABAAD/2wCEAAkGBxQTEBQUEhQUFBQUFxcVFRQVFBQUFRQVFBQXFhQUFBQYHCggGBolHBQVITEhJSkrLi4uFx8zODMsNygtLiwBCgoKDg0OGhAQFC8kHCQrLC0sLDctKy0tLCwsLCwsLCwtLCwtLCwsLCwsLjQsKywsNCwsLCwsLCwsLCwsMCwsLP/AABEIAOEA4QMBIgACEQEDEQH/xAAcAAACAgMBAQAAAAAAAAAAAAAABgQFAQIDBwj/xAA9EAACAQIDBQQGCAYCAwAAAAAAAQIDEQQhMQUGEiJxMlGhsUFSYYGRwQcTIzNicqLhJEKCkrLRNPBD0vH/xAAbAQEAAgMBAQAAAAAAAAAAAAAAAwQBAgUGB//EACoRAAICAQMDBAEEAwAAAAAAAAABAgMRBCExBRIyIkFRYRMzcYGRI6Gx/9oADAMBAAIRAxEAPwD3EAAAAAAAAAAApd7f+NLrHzLopd7P+LLrHzRrPxZPpv1o/uhFkrq6bN92FTdbESqJSmpKnDitywUYu0ffJmtNHfdzCU5zxLqLiXHFJXtn9VG7fgU1weh1jSr3ItSfFVqfVy5IysrO6vbmSfcn/wByM2l3s2pRSlOMVaMZyjG2SaT+Wa6pnWxgsQa7UR+bvfgYlc78Jq4g3TREfF6GYlKfeSeA0lEG6f0Q5OXeyfu7GKqTda0rJcClos+Z9TjwkrYtKE8RwVOzwtpPSUlbJ+5swR6hr8Ul9e3IubwuEcX9ZR5adRuDS0lKMeLiX6lf039htCV0S9+6MISjGFuWpTdlnw8all7NPErKC5f/AIbeyMaXDhtxsNW4UrY1e2E15P5Hp55RuPP+Np2zvxL9LPVyzT4nB6qsX/wZAAJTmAAAAAAAAAAAAAAAAAAAAAAGBd3txloKn6ZZvovR7xhk7K79B59tPFfWVZS9DeXRaEdssLBf6fT+S3L4RWqgr5ZdMjFOjwuXDJrid5Wd87JfJEnQ5xWRUPR5zyaODWSl4Iw4z9b9P7nVvO3suZUcgMkZKV+3+lA4S9d/2xOslmbA2yROCfrfpRh052vx2/pR3bzOnDkwbd2CB9RJv7yXwj/o5qg25XnLlkllwr+VPu9pPpLMjUO1V/Ov8Ig27ivxezYtx4nJqU75y/ms7N210NJYKKTss0sr5k/aUeS/qyjL4SV/C4JcwMp+5x3dxyoYiFRaXtL8r1PZ4yvoeFzjaTXc/B6Hqu5OP+twkb9qnyP3aP4WJ6Zexwur07K1fsxhAwjJYOGAAAAAAAAAAAAAAAAAAAAGGAVe8OK4KEu+XKvfr4XEiKL3e7E3qRgv5Vd9X+xSJFW15keg6fX2VZ92a1dDR5JG05GlZZER0EcaMr1H0O9yNg3zvoSJA3kvVg1kzEGayNoKyBkxbM6WMRibA1bOVrEPBO8q351/hEnVNCt2U71K/wCeP+EQbx4bOm0o3pT/ACvyI2zqvHRhL0tZ9SwxEbpr2FTsPKlw9za+DYN14hj4cyfevIa/o3xlqtSk/wCePEusdfB+Au7QheF+4zu7i/qsVSn3Ss+klwvzNovDTKurr/JRJfR7IjJiJkunkQAAAAAAAAAAAAAAAAAADSrNJNvRZv3GzKbejE8FG3pm+H3WuzDeFk3qg5zUV7ijiqzqVJTf8zb/ANHKUgbsjimUc7nrIQSWFwb/AMyM1Ga0u0RcZUBJGOWdsMud9PmdJoibMleUui8yXUBmSxPBobmrMxBhmxlMwbIGpzraFZsb73Efnj/hEs6zKTY9b+IxEfbF/pSBNBelltVKPAztWqQ/E38S9noLFefDjOtgbVrOUMFeN4sp4su4ZoqK8bSYNT2HYWK+tw9KfrQjfqlZ+KLAUfo6xnFh5QetOXhLNeNxtLsHmKPHaiv8dso/ZkAA2IQAAAAAAAAAAAAAAMMTd7sTxVlD0QXjJX8rfEcZvI86x9bjqyl3yfw0XkQ3PbB0umV91rl8IiYiVkc6TOeMnzHWmsisejxiJ0prVlXjahZt8rF3GVtQSURzIsthyu5dF5ssaiKrd7RvvSLWoZNLv1GaM2joamyMGjN1oZSMIyZNTlVFTZla20Kq9ZeSQ1VXkxKpVLbRb73b9KBaoWVL9h2sKO8C4cRCXs8n+43RFbe2GcH3N/L/AEYMU+WC/wAFK8EyFtGFpX7zfYdW9NHTaUOW/cDWSxItPo8xvBiXB6VI296zXzPTUzw7ZWL+rrwn6slL4O78D2+lPiimtGk/iizS9sHner1dtqn8r/h0AAJjkgAAAAAAAAAAAAAAQds1+ChUl6eFpdXkjz6PkN++Fe1KMfWl4Rz/ANCbJ2i2Vrnl4O/0uGK3L5ZCcrzJSZCoatku5Cdma9jM3yMUq87ya9o11X9m/eJdadqjMljSRzkadhryLOoVmxX5FnMFW79RmjNka3MxMGpugMGQaHCu8hCrT/jr/jXkh6xTyZ59Ul/F3/GZL2mXJ6PAX97YfZp9zL2nMqN6I3oS9mfiYIK9pkbdWteFu4usXG8WK26dXmaGyosgb3LExV47VPf7T2jdDF/WYOk/Sk4PrF28rHiOPXDVa9p6b9GGNvCpTvpaa9+T+XxJKniRzOsVd1Cl8D4AAWzy4AAAABgADIAAAGrNjVgChvhWvVjH1Y398n+wt4l2g/aWe3a3FiKj7pcK/py80yn2hK0EU5vMmer0VfbXCJGwzyJS0IeG0JkskaF+a3M1vuxHxjtVHev92Im0n9oC1ollsa9gzv8AAuagu7tzz9wxTMlTUrFpzMo1CJgiZ1QSCKMSBqQ8ZLJnndSf2zf4n5j9tCeTPPZv7R/m+Zg6OlWzPSsJ2U/YRd4IXo1Pyy8iTgHyR6BtGN4SXemvijJU4sEndupat1HmTyPO9kS4a0fh4noUHeKBY1C3TFPeCNqt+/MZvo5x3BiYZ5SvB/1ZrxSF/eeOcH1RpsDEuElJPOLTXVZmYvDyQ6ir8uncT6DRk44WupwjJaSSa96OpePCvZ4MgAAABgADIAAAHKvO0W+5N/A6lbvBV4cNUferf3NL5mG8I2hHuko/LEGtO7b9LbfxIG1ZaLoTO4gbTfMiie0qW6NcKtCXVIuEZKYN58mcT2BC2m/tGPuK7DEHaT52C5oOWXu7EsxploKO67zG1aAr61f5DmzMDDNogrPg6JHOoze5xrsGI8lVtOpysRZ9v3jjtaeQnR7a9rMM6umXpPR9nfdx6HTFLI54DsR6HbEaGTny8zzjs137JvzPQMLK8Fmjz/aeVef5v9MetlTvTXQFu9ZimVW80L00+5+eRU7MnaSL7b8b0ZexX+AtYSXMDWvetnu242K48HDvg3B+7NeDQwiD9GWL+9p99pr/ABfkh9LlbzE8Rra/x3yX2ZAANyqAAAAAAAALu+Na1KMfWl5K/wDoYhN3zrXqwj6sb/3N/wDr4kdjxEuaCHdfH+xdj2it2hLmLGlqVWPfMVD1tXkd8JoSZakfBaHe/MgZlybYpcjELafbY/Yh8rEHaf3jBb0HLLbdjUbovIUN2HmxtpPIEOuX+QGZSCRi4Khu2RcRI7ykRMRLIGYIodty5X0Ys0lzov8AbMsmUeGX2iMM69KxA9Awb5USK6yOGD7KO9XQycyfked7djbET9z/AEobt3p3pLoK28sf4h+1IYN1J3p9AW7N6iZtWN6cl7H5CdQeY7bQXK+jEmGT94NKN4sf/o/xfDi6XdPig/fG68Uj1yJ4Tu5iOCpTl6s4vxR7rB5Fml7M8t1qvtuUvlGwABMccwBkAAAAABnnm8NfixFR9z4V7lYf6s7Jt6JXPL8RU4m29ZNv45kF72SOt0mGZyl8BT0ZT415lwuyUuMeZXPSU+RIwTyJVNcxDwjyLCiDNnJrieyIW0u2x9xT5BC2g+dgt6DllpuzqNlJinuzqxrogj1vmdGjBszRsFFGJshYiRKmyFipZAlgtxd2rLUrMFH7RE/ab1ImzV9ogdWG1Y8YXsok1NCPhnyokT0Byp8iLvXC1ZPvj5P9yfuhUya9pG3vjzwfX5BunPnaBdW9Q0YrRiNVVpy6vzHuvoI+0I2rT6+YItPy0WezGe9bHr8eHpS9aEX73FXPn7Z0s/T4ntu5GI48FT/DePweXgTUvc4fXYemMvsYAACyeaADBkAAAwwCu2/W4cPUf4bfHI86mx030rWoxj6018IpvzsJL1Ktz9R6LpMMVOXyzpPKJS4vUucQ+UpMRqRHZoO+G0LCloV2HehZU9AZtOeMfIImP7bHrHdgRMb22C1ofctt2tWNNN5itu1qxojqCPV+bO7ZzudDmwUkc5yIGLeRNqMrsa8gTQF3aDNNkrnM41m+x1zg6j2rHCjoiT6CPS0RIWgOTMUN8I5Qftfiv2IG7c7Vepab4R5F7Jr/ABZR7FlatEF2reA+VtBL20rVpe2z8B0fZFHeGNqqfevJgho8zlgZ5nrn0ZYm9OrD1XGS6STT8Ynj2Enmej/RribYnh9E4Ne9Zr5klbxJFLrFfdRL63PUTJgyWzxgAAAAYZkwwBL31r3qwj6sb/F/sLkVmWW8lbjxVTuTUV/SlfxuV0EUpvMmes0cOyiK+gxehSV3mXGNeRSV5WZqdChEjDO7LVFTs7PMtWBdycse+QRMZ2n1HnaL5RGxXaYLmhXJbbuLMZovMWd3VmMl8wRarzJSOcmbJmkgUkcqpV495FlUKjaMsgT1rcocWyTsdcxFxOpO2MswdKfgNMNCRF5EaGhJi8gcqYt71RvSfVeYr4CVqkeo3byx+xn0E2i7ST9oLmn8T0Wk7wXQWt5YZxfVDDgZ3proil3kjyp9zXkwQQ2sKLDSzHLczFcGKov8aj/dy/MS6epebJrWkmtU011TyMrk21lffBr5R9BI2I+BrqdOE1pKKl8VckF4+ftYeAAwAMGTSrKyb7kbkLbNXgoVJd0JfG2Rh8G0V3SSPOa8+KTl6zb+JrT1MR0NoalE9itlgjYxi9jamdi/xr1FipK9QIvaZbZL3Z0ciwZEwKyJXpBDY8yI21HyCRie0xz2xLlEuvqC9ouC73eQwvUoNgovnqCHUeZIgYmwgayYKfuR6rKbaLLesyjx7BYqW5UVtSz2PHMraupa7JjmZZftfpGKJ3hocEd6ehg5cip27G9KfRiJHUf9rK8JdH5Hn6Bb0/A/bGnelHoRN4IXpv3eZ13dleiuhvtaN4PoCGW1gnpZlns+WZX8BLwjszJYs3PcNxsVx4KmvTC8Pg3bwaGIQ/oyxXLVp9zjNe9WfkPhbg8xR4LWV9l8l9gAAblUCr3li3hqiim21os3qrloYZhrKNoS7ZKXweVaZPL2M2panp1bDxl2oxfVJ+ZUvdihnlJXzyk/++krul+x3IdWg/KODzfak7RYt4ZXn/3vPWdo7iwqJ8NWceqjJeSF6f0b1oSvCrTl1Ti/mauuS9jp6fqul7cOWCvwSyO3pLB7AxFOPNTv7YtS8syA1aVnl1VjRpr2JI3QsbcZJldtzssUJxzHLasbxYpVY2kYR0tI8Iu9hwLqZV7FiW1ZAgueZnSBrNG1PQ1noCt7kHEMosdLNl3imUWK1Baq5ILWZdbLiVUKeZe7NhoCxbL0lqtDtSOdjeiDny4IW0Vys88sej7QWQoUd3sVUbdPD1ZK7zUHb4sYyT0WwgvVLBdbrv7JE7HLI33b3dxUI2nQqLqkvmXs91cTP/xqPtlOK8mzZRfwVb9XSpN/kX9nmcoWJ2AwFSo/soTn+WLfij3TBbDoQjH7GkpJK74I62zd7FjCCWiSJVR8s5dnXvaNf+xG3B2HiKNR1KseCLg48LfM3xJp2WmjHwAJox7Vg4eovldNzktwAANiEAAADVgwAGGCMSAAI8mjEfe374yBFdwdXpn638Cpj9BaxHaACqew0xd7D0LevoAAgt8zaBpL0gAIXyV2MKWtoAAs18mtIvNn/IABJZwWKN6QACoyPj+yz1XBfd0/yryMASV+5w+seMP5JBkALKODHg3ZiIAZHubAAGTIAAAH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96617" y="1916832"/>
            <a:ext cx="302433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136577" y="5229200"/>
            <a:ext cx="864096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indent="-342900" algn="ctr" defTabSz="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tabLst/>
              <a:defRPr/>
            </a:pPr>
            <a:r>
              <a:rPr kumimoji="1" lang="es-E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Aún cuando</a:t>
            </a:r>
            <a:r>
              <a:rPr kumimoji="1" lang="es-E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el CRM es también una filosofía de gestión en la organización y puede resolverse a partir de la adición (</a:t>
            </a:r>
            <a:r>
              <a:rPr kumimoji="1" lang="es-ES" sz="1600" kern="0" dirty="0" smtClean="0">
                <a:latin typeface="Calibri" pitchFamily="34" charset="0"/>
                <a:cs typeface="+mn-cs"/>
              </a:rPr>
              <a:t>bien coordinada) </a:t>
            </a:r>
            <a:r>
              <a:rPr kumimoji="1" lang="es-ES" sz="16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 diversas soluciones parciales</a:t>
            </a:r>
            <a:r>
              <a:rPr kumimoji="1" lang="es-E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abordaremos</a:t>
            </a:r>
            <a:r>
              <a:rPr kumimoji="1" lang="es-ES" sz="1600" b="1" kern="0" dirty="0" smtClean="0">
                <a:latin typeface="Calibri" pitchFamily="34" charset="0"/>
                <a:cs typeface="+mn-cs"/>
              </a:rPr>
              <a:t> en esta sesión el CRM como una solución única que integre (la mayor parte de) las funcionalidades </a:t>
            </a:r>
            <a:r>
              <a:rPr kumimoji="1" lang="es-ES" sz="1600" kern="0" dirty="0" smtClean="0">
                <a:latin typeface="Calibri" pitchFamily="34" charset="0"/>
                <a:cs typeface="+mn-cs"/>
              </a:rPr>
              <a:t>que entenderemos exigibles en el ámbito de la gestión de la relación con la base social.</a:t>
            </a:r>
            <a:endParaRPr kumimoji="1" lang="es-ES" sz="1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58500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EL CRM HOY EN EL TERCER SECTOR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4" name="13 Flecha curvada hacia la derecha"/>
          <p:cNvSpPr/>
          <p:nvPr/>
        </p:nvSpPr>
        <p:spPr>
          <a:xfrm flipV="1">
            <a:off x="56456" y="3284984"/>
            <a:ext cx="1152128" cy="2304256"/>
          </a:xfrm>
          <a:prstGeom prst="curvedRightArrow">
            <a:avLst/>
          </a:prstGeom>
          <a:solidFill>
            <a:srgbClr val="5028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4488" y="1989162"/>
            <a:ext cx="9289032" cy="4248150"/>
          </a:xfrm>
        </p:spPr>
        <p:txBody>
          <a:bodyPr/>
          <a:lstStyle/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No es hoy un factor diferencial positivo; </a:t>
            </a:r>
            <a:r>
              <a:rPr lang="es-ES" sz="1600" b="1" dirty="0" smtClean="0">
                <a:latin typeface="Calibri" pitchFamily="34" charset="0"/>
              </a:rPr>
              <a:t>¡puede serlo en negativo! No existe CRM “bueno o malo”</a:t>
            </a:r>
            <a:r>
              <a:rPr lang="es-ES" sz="1600" dirty="0" smtClean="0">
                <a:latin typeface="Calibri" pitchFamily="34" charset="0"/>
              </a:rPr>
              <a:t>, existe “el que se adapta a mis necesidades/expectativas o la que no se adapta”.</a:t>
            </a:r>
          </a:p>
          <a:p>
            <a:pPr algn="just" eaLnBrk="1" hangingPunct="1"/>
            <a:endParaRPr lang="es-ES" sz="1600" dirty="0" smtClean="0">
              <a:latin typeface="Calibri" pitchFamily="34" charset="0"/>
            </a:endParaRP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Profesionales, beneficiarios, socios/donantes, colaboradores, etc: </a:t>
            </a:r>
            <a:r>
              <a:rPr lang="es-ES" sz="1600" b="1" dirty="0" smtClean="0">
                <a:latin typeface="Calibri" pitchFamily="34" charset="0"/>
              </a:rPr>
              <a:t>la base social de la entidad apuesta por la tecnología… </a:t>
            </a:r>
            <a:r>
              <a:rPr lang="es-ES" sz="1600" dirty="0" smtClean="0">
                <a:latin typeface="Calibri" pitchFamily="34" charset="0"/>
              </a:rPr>
              <a:t>y esperan de la entidad ser correspondidos en este contexto.</a:t>
            </a:r>
          </a:p>
          <a:p>
            <a:pPr algn="just" eaLnBrk="1" hangingPunct="1"/>
            <a:endParaRPr lang="es-ES" sz="1600" dirty="0" smtClean="0">
              <a:latin typeface="Calibri" pitchFamily="34" charset="0"/>
            </a:endParaRPr>
          </a:p>
          <a:p>
            <a:pPr eaLnBrk="1" hangingPunct="1"/>
            <a:r>
              <a:rPr lang="es-ES" sz="1600" dirty="0" smtClean="0">
                <a:latin typeface="Calibri" pitchFamily="34" charset="0"/>
              </a:rPr>
              <a:t>Debería estar </a:t>
            </a:r>
            <a:r>
              <a:rPr lang="es-ES" sz="1600" b="1" dirty="0" smtClean="0">
                <a:latin typeface="Calibri" pitchFamily="34" charset="0"/>
              </a:rPr>
              <a:t>al alcance y en el objetivo </a:t>
            </a:r>
            <a:r>
              <a:rPr lang="es-ES" sz="1600" dirty="0" smtClean="0">
                <a:latin typeface="Calibri" pitchFamily="34" charset="0"/>
              </a:rPr>
              <a:t>de cualquier organización. Al valorar el coste “en CRM” es </a:t>
            </a:r>
            <a:r>
              <a:rPr lang="es-ES" sz="1600" b="1" dirty="0" smtClean="0">
                <a:latin typeface="Calibri" pitchFamily="34" charset="0"/>
              </a:rPr>
              <a:t>imprescindible tener en cuenta el de las ineficiencias </a:t>
            </a:r>
            <a:r>
              <a:rPr lang="es-ES" sz="1600" dirty="0" smtClean="0">
                <a:latin typeface="Calibri" pitchFamily="34" charset="0"/>
              </a:rPr>
              <a:t>(que no eficacia) en las organizaciones.</a:t>
            </a:r>
          </a:p>
          <a:p>
            <a:pPr algn="just" eaLnBrk="1" hangingPunct="1"/>
            <a:endParaRPr lang="es-ES" sz="1600" dirty="0" smtClean="0">
              <a:latin typeface="Calibri" pitchFamily="34" charset="0"/>
            </a:endParaRPr>
          </a:p>
          <a:p>
            <a:pPr algn="just" eaLnBrk="1" hangingPunct="1"/>
            <a:r>
              <a:rPr lang="es-ES" sz="1600" dirty="0" smtClean="0">
                <a:latin typeface="Calibri" pitchFamily="34" charset="0"/>
              </a:rPr>
              <a:t>La captación de fondos, la tipología de proyectos, la gestión de personas, … </a:t>
            </a:r>
            <a:r>
              <a:rPr lang="es-ES" sz="1600" b="1" dirty="0" smtClean="0">
                <a:latin typeface="Calibri" pitchFamily="34" charset="0"/>
              </a:rPr>
              <a:t>todo está cambiando y el uso de tecnología es innegociable </a:t>
            </a:r>
            <a:r>
              <a:rPr lang="es-ES" sz="1600" dirty="0" smtClean="0">
                <a:latin typeface="Calibri" pitchFamily="34" charset="0"/>
              </a:rPr>
              <a:t>en estos ámbitos.</a:t>
            </a:r>
          </a:p>
          <a:p>
            <a:pPr algn="just" eaLnBrk="1" hangingPunct="1"/>
            <a:endParaRPr lang="es-ES" sz="1600" dirty="0" smtClean="0">
              <a:latin typeface="Calibri" pitchFamily="34" charset="0"/>
            </a:endParaRPr>
          </a:p>
          <a:p>
            <a:pPr algn="just" eaLnBrk="1" hangingPunct="1"/>
            <a:r>
              <a:rPr lang="es-ES" sz="1600" b="1" dirty="0" smtClean="0">
                <a:latin typeface="Calibri" pitchFamily="34" charset="0"/>
              </a:rPr>
              <a:t>Conceptualmente, es un proyecto de entidad</a:t>
            </a:r>
            <a:r>
              <a:rPr lang="es-ES" sz="1600" dirty="0" smtClean="0">
                <a:latin typeface="Calibri" pitchFamily="34" charset="0"/>
              </a:rPr>
              <a:t>, liderado desde el entorno directivo, con la participación (e impacto) en gran parte de las personas que trabajan o colaboran en la entidad.</a:t>
            </a:r>
          </a:p>
          <a:p>
            <a:pPr algn="just" eaLnBrk="1" hangingPunct="1"/>
            <a:endParaRPr lang="es-ES" sz="1600" dirty="0" smtClean="0">
              <a:latin typeface="Calibri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975122" y="614364"/>
            <a:ext cx="4602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dirty="0" smtClean="0">
                <a:solidFill>
                  <a:schemeClr val="bg1"/>
                </a:solidFill>
                <a:latin typeface="Calibri" pitchFamily="34" charset="0"/>
              </a:rPr>
              <a:t>CRM EN EL TERCER SECTOR</a:t>
            </a:r>
            <a:endParaRPr lang="es-ES" sz="2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/>
    </p:bldLst>
  </p:timing>
</p:sld>
</file>

<file path=ppt/theme/theme1.xml><?xml version="1.0" encoding="utf-8"?>
<a:theme xmlns:a="http://schemas.openxmlformats.org/drawingml/2006/main" name="AEFr">
  <a:themeElements>
    <a:clrScheme name="AEFr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AEFr">
      <a:majorFont>
        <a:latin typeface="Tahoma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EF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Fr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EFr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Fr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F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EF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363</TotalTime>
  <Words>2963</Words>
  <Application>Microsoft Office PowerPoint</Application>
  <PresentationFormat>A4 (210 x 297 mm)</PresentationFormat>
  <Paragraphs>317</Paragraphs>
  <Slides>35</Slides>
  <Notes>34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AEFr</vt:lpstr>
      <vt:lpstr>SOLUCIONES CRM EN LAS ENTIDADES DEL 3er SECTOR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pacedo</dc:creator>
  <cp:lastModifiedBy>pedro</cp:lastModifiedBy>
  <cp:revision>42</cp:revision>
  <dcterms:created xsi:type="dcterms:W3CDTF">2011-06-13T13:51:16Z</dcterms:created>
  <dcterms:modified xsi:type="dcterms:W3CDTF">2014-09-18T05:11:14Z</dcterms:modified>
</cp:coreProperties>
</file>